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0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4751E-55FF-4133-81F6-C0E3CAADFDF9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AAB2D-0A13-47D9-AC61-20CC0D337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7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the first worker cooperative in </a:t>
            </a:r>
            <a:r>
              <a:rPr lang="en-US" dirty="0" smtClean="0"/>
              <a:t>Philadelphia</a:t>
            </a:r>
          </a:p>
          <a:p>
            <a:r>
              <a:rPr lang="en-US" dirty="0" smtClean="0"/>
              <a:t>Salvage materials from demolitions/renovations, refinish them, install into custom residential and commercial renovations </a:t>
            </a:r>
            <a:endParaRPr lang="en-US" dirty="0" smtClean="0"/>
          </a:p>
          <a:p>
            <a:r>
              <a:rPr lang="en-US" dirty="0" smtClean="0"/>
              <a:t>Operating</a:t>
            </a:r>
            <a:r>
              <a:rPr lang="en-US" baseline="0" dirty="0" smtClean="0"/>
              <a:t> for one year as a worker co-op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Their early experience provides insight into the myriad issues – legal, personal, business and otherwise – that a company is likely to face in making the transition to a cooperative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AB2D-0A13-47D9-AC61-20CC0D3378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8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Roughly</a:t>
            </a:r>
            <a:r>
              <a:rPr lang="en-US" baseline="0" dirty="0" smtClean="0"/>
              <a:t> the area north of Spring Garden, south of Girard; between 6</a:t>
            </a:r>
            <a:r>
              <a:rPr lang="en-US" baseline="30000" dirty="0" smtClean="0"/>
              <a:t>th</a:t>
            </a:r>
            <a:r>
              <a:rPr lang="en-US" baseline="0" dirty="0" smtClean="0"/>
              <a:t> Ave and Penn St.</a:t>
            </a:r>
          </a:p>
          <a:p>
            <a:r>
              <a:rPr lang="en-US" baseline="0" dirty="0" smtClean="0"/>
              <a:t>Adjacent to Old City to the south.</a:t>
            </a:r>
          </a:p>
          <a:p>
            <a:r>
              <a:rPr lang="en-US" baseline="0" dirty="0" smtClean="0"/>
              <a:t>Gentrified neighborhood – once dominated by industrial breweries and other manufacturing uses, the neighborhood is now an enclave of young professionals, students and artists</a:t>
            </a:r>
          </a:p>
          <a:p>
            <a:r>
              <a:rPr lang="en-US" baseline="0" dirty="0" smtClean="0"/>
              <a:t>Property values have seen a big jump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AB2D-0A13-47D9-AC61-20CC0D3378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reclaimed</a:t>
            </a:r>
            <a:r>
              <a:rPr lang="en-US" baseline="0" dirty="0" smtClean="0"/>
              <a:t> materials is about as green as it gets. Minimizes waste and materials ending up in the landfill.</a:t>
            </a:r>
          </a:p>
          <a:p>
            <a:r>
              <a:rPr lang="en-US" baseline="0" dirty="0" smtClean="0"/>
              <a:t>They also employ green technologies – solar panels, radiant floors, non-VOC paints, </a:t>
            </a:r>
            <a:r>
              <a:rPr lang="en-US" baseline="0" dirty="0" err="1" smtClean="0"/>
              <a:t>tankless</a:t>
            </a:r>
            <a:r>
              <a:rPr lang="en-US" baseline="0" dirty="0" smtClean="0"/>
              <a:t> water </a:t>
            </a:r>
            <a:r>
              <a:rPr lang="en-US" baseline="0" dirty="0" smtClean="0"/>
              <a:t>heaters</a:t>
            </a:r>
          </a:p>
          <a:p>
            <a:r>
              <a:rPr lang="en-US" baseline="0" dirty="0" smtClean="0"/>
              <a:t>Known for high valued customer service</a:t>
            </a:r>
            <a:endParaRPr lang="en-US" baseline="0" dirty="0" smtClean="0"/>
          </a:p>
          <a:p>
            <a:r>
              <a:rPr lang="en-US" baseline="0" dirty="0" smtClean="0"/>
              <a:t>Nurture relationships with other companies in the local green building industry and they support community development efforts in Northern Liberties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Principles reinforce one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AB2D-0A13-47D9-AC61-20CC0D3378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60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Jones wanted an approach with his company that</a:t>
            </a:r>
            <a:r>
              <a:rPr lang="en-US" baseline="0" dirty="0" smtClean="0"/>
              <a:t> was more sustainable and humanistic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AB2D-0A13-47D9-AC61-20CC0D3378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8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Buy-out arrangement -- $100,000 payment to</a:t>
            </a:r>
            <a:r>
              <a:rPr lang="en-US" baseline="0" dirty="0" smtClean="0"/>
              <a:t> Jones. Employees could buy-in for an amount of $3,500 over 7 years ($500 installments)</a:t>
            </a:r>
          </a:p>
          <a:p>
            <a:r>
              <a:rPr lang="en-US" baseline="0" dirty="0" smtClean="0"/>
              <a:t>New owners chosen and invited by a consensus of existing owners after minimum of 3 years of employment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AB2D-0A13-47D9-AC61-20CC0D3378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2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Employees include carpenters, designers, craftspeople, office staff</a:t>
            </a:r>
          </a:p>
          <a:p>
            <a:r>
              <a:rPr lang="en-US" dirty="0" smtClean="0"/>
              <a:t>Market is largely local</a:t>
            </a:r>
            <a:r>
              <a:rPr lang="en-US" baseline="0" dirty="0" smtClean="0"/>
              <a:t> – Philadelphia and increasingly the suburbs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AB2D-0A13-47D9-AC61-20CC0D3378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3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Attracting new members has been a challenge – perceptions of risk, understanding liabilities, concern over interpersonal differences, </a:t>
            </a:r>
            <a:r>
              <a:rPr lang="en-US" dirty="0" smtClean="0"/>
              <a:t>trust</a:t>
            </a:r>
          </a:p>
          <a:p>
            <a:r>
              <a:rPr lang="en-US" dirty="0" smtClean="0"/>
              <a:t>Company relies on outstanding loans and a line of credit</a:t>
            </a:r>
            <a:r>
              <a:rPr lang="en-US" baseline="0" dirty="0" smtClean="0"/>
              <a:t> – unclear how existing debt is assigned to new owners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AB2D-0A13-47D9-AC61-20CC0D3378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Greensaw</a:t>
            </a:r>
            <a:r>
              <a:rPr lang="en-US" dirty="0" smtClean="0"/>
              <a:t> provides a great example of what a worker cooperative</a:t>
            </a:r>
            <a:r>
              <a:rPr lang="en-US" baseline="0" dirty="0" smtClean="0"/>
              <a:t> can be.</a:t>
            </a:r>
          </a:p>
          <a:p>
            <a:r>
              <a:rPr lang="en-US" dirty="0" smtClean="0"/>
              <a:t>Their</a:t>
            </a:r>
            <a:r>
              <a:rPr lang="en-US" baseline="0" dirty="0" smtClean="0"/>
              <a:t> </a:t>
            </a:r>
            <a:r>
              <a:rPr lang="en-US" baseline="0" smtClean="0"/>
              <a:t>experience demonstrates </a:t>
            </a:r>
            <a:r>
              <a:rPr lang="en-US" baseline="0" dirty="0" smtClean="0"/>
              <a:t>that q</a:t>
            </a:r>
            <a:r>
              <a:rPr lang="en-US" dirty="0" smtClean="0"/>
              <a:t>uality</a:t>
            </a:r>
            <a:r>
              <a:rPr lang="en-US" baseline="0" dirty="0" smtClean="0"/>
              <a:t> craftsmanship and reduced impact on the environment can serve as the foundation of a viable business model. And the cooperative model can directly benefit not only employees but the community as well.</a:t>
            </a:r>
          </a:p>
          <a:p>
            <a:r>
              <a:rPr lang="en-US" baseline="0" dirty="0" smtClean="0"/>
              <a:t>As a cooperative they function better as a business. Hard to say whether the cooperative model makes them more attractive to customers, probably the higher quality products that come from the model.</a:t>
            </a:r>
            <a:endParaRPr lang="en-US" dirty="0" smtClean="0"/>
          </a:p>
          <a:p>
            <a:r>
              <a:rPr lang="en-US" dirty="0" smtClean="0"/>
              <a:t>Community </a:t>
            </a:r>
            <a:r>
              <a:rPr lang="en-US" dirty="0" smtClean="0"/>
              <a:t>development efforts become a</a:t>
            </a:r>
            <a:r>
              <a:rPr lang="en-US" baseline="0" dirty="0" smtClean="0"/>
              <a:t> by-product</a:t>
            </a:r>
          </a:p>
          <a:p>
            <a:r>
              <a:rPr lang="en-US" baseline="0" dirty="0" smtClean="0"/>
              <a:t>Worker cooperatives evolve over time</a:t>
            </a:r>
          </a:p>
          <a:p>
            <a:r>
              <a:rPr lang="en-US" baseline="0" dirty="0" smtClean="0"/>
              <a:t>Need </a:t>
            </a:r>
            <a:r>
              <a:rPr lang="en-US" baseline="0" dirty="0" smtClean="0"/>
              <a:t>support through the transition period – funding for legal and accounting services</a:t>
            </a:r>
          </a:p>
          <a:p>
            <a:r>
              <a:rPr lang="en-US" baseline="0" dirty="0" smtClean="0"/>
              <a:t>Need one or more champions to lead the transition</a:t>
            </a:r>
          </a:p>
          <a:p>
            <a:r>
              <a:rPr lang="en-US" baseline="0" dirty="0" smtClean="0"/>
              <a:t>Legal and accounting assistance – otherwise costs can be </a:t>
            </a:r>
            <a:r>
              <a:rPr lang="en-US" baseline="0" dirty="0" smtClean="0"/>
              <a:t>prohibitive</a:t>
            </a:r>
          </a:p>
          <a:p>
            <a:r>
              <a:rPr lang="en-US" baseline="0" dirty="0" smtClean="0"/>
              <a:t>Ultimately the coop needs to make a sufficient profit to stay in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AAB2D-0A13-47D9-AC61-20CC0D3378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9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13EA7E2-2246-491D-9BA9-111D47DA57E4}" type="datetimeFigureOut">
              <a:rPr lang="en-US" smtClean="0"/>
              <a:t>6/12/2012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70E11D-4672-4FAE-A562-CC72C066F1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divesdewey@wcup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315200" cy="2595025"/>
          </a:xfrm>
        </p:spPr>
        <p:txBody>
          <a:bodyPr/>
          <a:lstStyle/>
          <a:p>
            <a:r>
              <a:rPr lang="en-US" dirty="0" err="1" smtClean="0"/>
              <a:t>Greensaw</a:t>
            </a:r>
            <a:r>
              <a:rPr lang="en-US" dirty="0" smtClean="0"/>
              <a:t> Design &amp; Build: </a:t>
            </a:r>
            <a:r>
              <a:rPr lang="en-US" sz="3200" dirty="0" smtClean="0"/>
              <a:t>Emergence of a Worker Cooperative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Dottie Ives-Dewey, Ph.D., AICP</a:t>
            </a:r>
          </a:p>
          <a:p>
            <a:r>
              <a:rPr lang="en-US" dirty="0" smtClean="0"/>
              <a:t>Associate Professor &amp; Chair</a:t>
            </a:r>
          </a:p>
          <a:p>
            <a:r>
              <a:rPr lang="en-US" dirty="0" smtClean="0"/>
              <a:t>Geography &amp; Planning Department</a:t>
            </a:r>
          </a:p>
          <a:p>
            <a:r>
              <a:rPr lang="en-US" dirty="0" smtClean="0"/>
              <a:t>West Chester University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Dottie Ives-Dewey</a:t>
            </a:r>
          </a:p>
          <a:p>
            <a:pPr marL="45720" indent="0">
              <a:buNone/>
            </a:pPr>
            <a:r>
              <a:rPr lang="en-US" dirty="0" smtClean="0">
                <a:hlinkClick r:id="rId2"/>
              </a:rPr>
              <a:t>divesdewey@wcupa.edu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4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2819400"/>
            <a:ext cx="3733800" cy="3539527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Greensaw</a:t>
            </a:r>
            <a:r>
              <a:rPr lang="en-US" dirty="0" smtClean="0"/>
              <a:t> is a Worker Cooperative located in Northern Liberties, Philadelphia</a:t>
            </a:r>
          </a:p>
          <a:p>
            <a:r>
              <a:rPr lang="en-US" dirty="0" smtClean="0"/>
              <a:t>Core business – installation of architectural salvage for custom residential and commercial renovations</a:t>
            </a:r>
          </a:p>
          <a:p>
            <a:r>
              <a:rPr lang="en-US" dirty="0" smtClean="0"/>
              <a:t>Established in 2006, converted to a worker co-op in 2011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0"/>
            <a:ext cx="4724400" cy="3543300"/>
          </a:xfrm>
          <a:prstGeom prst="rect">
            <a:avLst/>
          </a:prstGeom>
        </p:spPr>
      </p:pic>
      <p:pic>
        <p:nvPicPr>
          <p:cNvPr id="1026" name="Picture 2" descr="http://sphotos.xx.fbcdn.net/hphotos-prn1/554851_10151801638970430_7390220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5136"/>
            <a:ext cx="4572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1"/>
            <a:ext cx="7315200" cy="1632012"/>
          </a:xfrm>
        </p:spPr>
        <p:txBody>
          <a:bodyPr/>
          <a:lstStyle/>
          <a:p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Northern </a:t>
            </a:r>
            <a:br>
              <a:rPr lang="en-US" dirty="0" smtClean="0"/>
            </a:br>
            <a:r>
              <a:rPr lang="en-US" dirty="0" smtClean="0"/>
              <a:t>Liberties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9464"/>
            <a:ext cx="4398134" cy="35385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36" y="2438400"/>
            <a:ext cx="4737364" cy="4537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</a:t>
            </a:r>
            <a:r>
              <a:rPr lang="en-US" dirty="0" smtClean="0"/>
              <a:t>Building</a:t>
            </a:r>
            <a:endParaRPr lang="en-US" dirty="0" smtClean="0"/>
          </a:p>
          <a:p>
            <a:r>
              <a:rPr lang="en-US" dirty="0" smtClean="0"/>
              <a:t>Client Collaboration</a:t>
            </a:r>
          </a:p>
          <a:p>
            <a:r>
              <a:rPr lang="en-US" dirty="0" smtClean="0"/>
              <a:t>Quality Craftsmanship</a:t>
            </a:r>
          </a:p>
          <a:p>
            <a:r>
              <a:rPr lang="en-US" dirty="0" smtClean="0"/>
              <a:t>Workplace Democracy</a:t>
            </a:r>
          </a:p>
          <a:p>
            <a:r>
              <a:rPr lang="en-US" dirty="0" smtClean="0"/>
              <a:t>Community Relationships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r>
              <a:rPr lang="en-US" dirty="0" err="1" smtClean="0"/>
              <a:t>Greensaw</a:t>
            </a:r>
            <a:r>
              <a:rPr lang="en-US" dirty="0" smtClean="0"/>
              <a:t> supports the environment, their employees, the green building industry and their local economy</a:t>
            </a:r>
            <a:endParaRPr lang="en-US" dirty="0"/>
          </a:p>
        </p:txBody>
      </p:sp>
      <p:pic>
        <p:nvPicPr>
          <p:cNvPr id="1026" name="Picture 2" descr="http://www.greensawdesign.com/images/kn_am02/kn_am02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46" y="76200"/>
            <a:ext cx="4608945" cy="34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3657600" cy="353952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Greensaw</a:t>
            </a:r>
            <a:r>
              <a:rPr lang="en-US" dirty="0" smtClean="0"/>
              <a:t> originally founded by one individual, Brendan Jones in 2006</a:t>
            </a:r>
          </a:p>
          <a:p>
            <a:r>
              <a:rPr lang="en-US" dirty="0" smtClean="0"/>
              <a:t>Inspired by the experience of the South Mountain Company in Martha’s Vineyard</a:t>
            </a:r>
          </a:p>
          <a:p>
            <a:r>
              <a:rPr lang="en-US" dirty="0" smtClean="0"/>
              <a:t>Model resonated with Jones as a way to appropriately recognize and reward talented employees and formalize existing company practices and to free himself from day-to-day management </a:t>
            </a:r>
            <a:r>
              <a:rPr lang="en-US" dirty="0" smtClean="0"/>
              <a:t>responsibilities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295400"/>
            <a:ext cx="3943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year transition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Founder’s Committee formed in 2009</a:t>
            </a:r>
          </a:p>
          <a:p>
            <a:r>
              <a:rPr lang="en-US" dirty="0" smtClean="0"/>
              <a:t>Fundamental decisions:</a:t>
            </a:r>
          </a:p>
          <a:p>
            <a:pPr lvl="1"/>
            <a:r>
              <a:rPr lang="en-US" dirty="0" smtClean="0"/>
              <a:t>Crafting governance and </a:t>
            </a:r>
            <a:r>
              <a:rPr lang="en-US" dirty="0"/>
              <a:t>m</a:t>
            </a:r>
            <a:r>
              <a:rPr lang="en-US" dirty="0" smtClean="0"/>
              <a:t>anagement structures</a:t>
            </a:r>
          </a:p>
          <a:p>
            <a:pPr lvl="1"/>
            <a:r>
              <a:rPr lang="en-US" dirty="0" smtClean="0"/>
              <a:t>Establishing membership rights and responsibilities</a:t>
            </a:r>
          </a:p>
          <a:p>
            <a:pPr lvl="1"/>
            <a:r>
              <a:rPr lang="en-US" dirty="0" smtClean="0"/>
              <a:t>Determining path to Membership 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  <a:p>
            <a:r>
              <a:rPr lang="en-US" dirty="0" smtClean="0"/>
              <a:t>Modeled much of their structure after the South Mountain Company</a:t>
            </a:r>
          </a:p>
        </p:txBody>
      </p:sp>
    </p:spTree>
    <p:extLst>
      <p:ext uri="{BB962C8B-B14F-4D97-AF65-F5344CB8AC3E}">
        <p14:creationId xmlns:p14="http://schemas.microsoft.com/office/powerpoint/2010/main" val="2068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69833"/>
            <a:ext cx="4419600" cy="3539527"/>
          </a:xfrm>
        </p:spPr>
        <p:txBody>
          <a:bodyPr/>
          <a:lstStyle/>
          <a:p>
            <a:r>
              <a:rPr lang="en-US" dirty="0" smtClean="0"/>
              <a:t>14 employees</a:t>
            </a:r>
          </a:p>
          <a:p>
            <a:r>
              <a:rPr lang="en-US" dirty="0" smtClean="0"/>
              <a:t>One additional </a:t>
            </a:r>
            <a:r>
              <a:rPr lang="en-US" dirty="0" smtClean="0"/>
              <a:t>owner-member since the conversion</a:t>
            </a:r>
            <a:endParaRPr lang="en-US" dirty="0" smtClean="0"/>
          </a:p>
          <a:p>
            <a:r>
              <a:rPr lang="en-US" dirty="0" smtClean="0"/>
              <a:t>Market is still mostly Philadelphia</a:t>
            </a:r>
          </a:p>
          <a:p>
            <a:pPr lvl="1"/>
            <a:r>
              <a:rPr lang="en-US" dirty="0" smtClean="0"/>
              <a:t>Slowly moving into the suburbs</a:t>
            </a:r>
          </a:p>
          <a:p>
            <a:r>
              <a:rPr lang="en-US" dirty="0" smtClean="0"/>
              <a:t>Reported revenues in 2011: $1.5 </a:t>
            </a:r>
            <a:r>
              <a:rPr lang="en-US" dirty="0"/>
              <a:t>m</a:t>
            </a:r>
            <a:endParaRPr lang="en-US" dirty="0"/>
          </a:p>
        </p:txBody>
      </p:sp>
      <p:pic>
        <p:nvPicPr>
          <p:cNvPr id="3074" name="Picture 2" descr="http://www.greensawdesign.com/images/ho_ks/ho_ks_1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905250"/>
            <a:ext cx="3937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file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1099874"/>
            <a:ext cx="2819400" cy="27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Substantial up-front </a:t>
            </a:r>
            <a:r>
              <a:rPr lang="en-US" dirty="0" smtClean="0"/>
              <a:t>costs to make the conversion</a:t>
            </a:r>
            <a:endParaRPr lang="en-US" dirty="0" smtClean="0"/>
          </a:p>
          <a:p>
            <a:pPr lvl="1"/>
            <a:r>
              <a:rPr lang="en-US" dirty="0" smtClean="0"/>
              <a:t>Legal, financial and accounting</a:t>
            </a:r>
          </a:p>
          <a:p>
            <a:r>
              <a:rPr lang="en-US" dirty="0" smtClean="0"/>
              <a:t>Sharing risk and reward</a:t>
            </a:r>
          </a:p>
          <a:p>
            <a:pPr lvl="1"/>
            <a:r>
              <a:rPr lang="en-US" dirty="0" smtClean="0"/>
              <a:t>Unsteady revenues</a:t>
            </a:r>
          </a:p>
          <a:p>
            <a:pPr lvl="1"/>
            <a:r>
              <a:rPr lang="en-US" dirty="0" smtClean="0"/>
              <a:t>Personal liability for outstanding debt by new owners</a:t>
            </a:r>
          </a:p>
          <a:p>
            <a:pPr lvl="1"/>
            <a:r>
              <a:rPr lang="en-US" dirty="0" smtClean="0"/>
              <a:t>Back-tracking losses to new owners</a:t>
            </a:r>
          </a:p>
          <a:p>
            <a:r>
              <a:rPr lang="en-US" dirty="0" smtClean="0"/>
              <a:t>Attracting new </a:t>
            </a:r>
            <a:r>
              <a:rPr lang="en-US" dirty="0" smtClean="0"/>
              <a:t>owners</a:t>
            </a:r>
          </a:p>
          <a:p>
            <a:pPr lvl="1"/>
            <a:r>
              <a:rPr lang="en-US" dirty="0" smtClean="0"/>
              <a:t>Personality and interpersonal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potential model – </a:t>
            </a:r>
            <a:r>
              <a:rPr lang="en-US" dirty="0" smtClean="0"/>
              <a:t>sustainability, workplace democracy, and commitment to community </a:t>
            </a:r>
            <a:r>
              <a:rPr lang="en-US" dirty="0" smtClean="0"/>
              <a:t>are reinforcing principles</a:t>
            </a:r>
          </a:p>
          <a:p>
            <a:r>
              <a:rPr lang="en-US" dirty="0" smtClean="0"/>
              <a:t>Worker co-ops </a:t>
            </a:r>
            <a:r>
              <a:rPr lang="en-US" dirty="0" smtClean="0"/>
              <a:t>take </a:t>
            </a:r>
            <a:r>
              <a:rPr lang="en-US" dirty="0" smtClean="0"/>
              <a:t>time and resources – transition period can be long and expensive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 smtClean="0"/>
              <a:t>individuals to champion the process</a:t>
            </a:r>
          </a:p>
          <a:p>
            <a:pPr lvl="1"/>
            <a:r>
              <a:rPr lang="en-US" dirty="0" smtClean="0"/>
              <a:t>Resources to help with the transition</a:t>
            </a:r>
          </a:p>
          <a:p>
            <a:r>
              <a:rPr lang="en-US" dirty="0" smtClean="0"/>
              <a:t>Two essential pillars – trust and profitability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401</TotalTime>
  <Words>767</Words>
  <Application>Microsoft Office PowerPoint</Application>
  <PresentationFormat>On-screen Show (4:3)</PresentationFormat>
  <Paragraphs>93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Perspective</vt:lpstr>
      <vt:lpstr>Greensaw Design &amp; Build: Emergence of a Worker Cooperative</vt:lpstr>
      <vt:lpstr>Company Overview</vt:lpstr>
      <vt:lpstr>Northern  Liberties</vt:lpstr>
      <vt:lpstr>Core Principles</vt:lpstr>
      <vt:lpstr>Background</vt:lpstr>
      <vt:lpstr>Two year transition process</vt:lpstr>
      <vt:lpstr>Company Profile</vt:lpstr>
      <vt:lpstr>Start-up Challenges</vt:lpstr>
      <vt:lpstr>Preliminary Conclusions</vt:lpstr>
      <vt:lpstr>Thank you….</vt:lpstr>
    </vt:vector>
  </TitlesOfParts>
  <Company>West Chester University of Pennsylvania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Greensaw Design &amp; Build</dc:title>
  <dc:creator>Tech</dc:creator>
  <cp:lastModifiedBy>Tech</cp:lastModifiedBy>
  <cp:revision>48</cp:revision>
  <dcterms:created xsi:type="dcterms:W3CDTF">2012-06-10T16:08:19Z</dcterms:created>
  <dcterms:modified xsi:type="dcterms:W3CDTF">2012-06-13T02:30:25Z</dcterms:modified>
</cp:coreProperties>
</file>