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7" r:id="rId3"/>
    <p:sldId id="306" r:id="rId4"/>
    <p:sldId id="258" r:id="rId5"/>
    <p:sldId id="303" r:id="rId6"/>
    <p:sldId id="302" r:id="rId7"/>
    <p:sldId id="304" r:id="rId8"/>
    <p:sldId id="300" r:id="rId9"/>
    <p:sldId id="301" r:id="rId10"/>
    <p:sldId id="305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3" r:id="rId21"/>
    <p:sldId id="281" r:id="rId22"/>
    <p:sldId id="286" r:id="rId23"/>
    <p:sldId id="287" r:id="rId24"/>
    <p:sldId id="288" r:id="rId25"/>
    <p:sldId id="282" r:id="rId26"/>
    <p:sldId id="284" r:id="rId27"/>
    <p:sldId id="285" r:id="rId28"/>
    <p:sldId id="291" r:id="rId29"/>
    <p:sldId id="292" r:id="rId30"/>
    <p:sldId id="289" r:id="rId31"/>
    <p:sldId id="290" r:id="rId32"/>
    <p:sldId id="293" r:id="rId33"/>
    <p:sldId id="294" r:id="rId34"/>
    <p:sldId id="295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5348D-B2B2-40FF-B9A3-3CD50CC3CB6F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9B7579-24D6-4E6C-9EE3-8E22100148F3}">
      <dgm:prSet phldrT="[Text]"/>
      <dgm:spPr/>
      <dgm:t>
        <a:bodyPr/>
        <a:lstStyle/>
        <a:p>
          <a:r>
            <a:rPr lang="en-US" dirty="0" smtClean="0"/>
            <a:t>Credit Union</a:t>
          </a:r>
          <a:endParaRPr lang="pt-BR" dirty="0"/>
        </a:p>
      </dgm:t>
    </dgm:pt>
    <dgm:pt modelId="{35CD92DA-E558-4CF5-A04E-BF8F1C42A596}" type="parTrans" cxnId="{BDDCCD7D-890E-427D-91AD-68553DA29A1E}">
      <dgm:prSet/>
      <dgm:spPr/>
      <dgm:t>
        <a:bodyPr/>
        <a:lstStyle/>
        <a:p>
          <a:endParaRPr lang="pt-BR"/>
        </a:p>
      </dgm:t>
    </dgm:pt>
    <dgm:pt modelId="{C39C2196-FC75-4B27-8F59-3CF5CA3BD962}" type="sibTrans" cxnId="{BDDCCD7D-890E-427D-91AD-68553DA29A1E}">
      <dgm:prSet/>
      <dgm:spPr/>
      <dgm:t>
        <a:bodyPr/>
        <a:lstStyle/>
        <a:p>
          <a:endParaRPr lang="pt-BR"/>
        </a:p>
      </dgm:t>
    </dgm:pt>
    <dgm:pt modelId="{61C7E043-18ED-4498-A3DE-22157A032E19}">
      <dgm:prSet phldrT="[Text]"/>
      <dgm:spPr/>
      <dgm:t>
        <a:bodyPr/>
        <a:lstStyle/>
        <a:p>
          <a:r>
            <a:rPr lang="en-US" dirty="0" smtClean="0"/>
            <a:t>Mortgages to local businesses &amp; residents; savings of residents; donations to community</a:t>
          </a:r>
          <a:endParaRPr lang="pt-BR" dirty="0"/>
        </a:p>
      </dgm:t>
    </dgm:pt>
    <dgm:pt modelId="{00A04D93-812B-41E1-BDB2-0F89A1B6EBE5}" type="parTrans" cxnId="{B9DA9046-5914-4E20-89AC-A093EDF090E0}">
      <dgm:prSet/>
      <dgm:spPr/>
      <dgm:t>
        <a:bodyPr/>
        <a:lstStyle/>
        <a:p>
          <a:endParaRPr lang="pt-BR"/>
        </a:p>
      </dgm:t>
    </dgm:pt>
    <dgm:pt modelId="{60E69439-81D2-42B3-AC0C-5CC4A5498A8A}" type="sibTrans" cxnId="{B9DA9046-5914-4E20-89AC-A093EDF090E0}">
      <dgm:prSet/>
      <dgm:spPr/>
      <dgm:t>
        <a:bodyPr/>
        <a:lstStyle/>
        <a:p>
          <a:endParaRPr lang="pt-BR"/>
        </a:p>
      </dgm:t>
    </dgm:pt>
    <dgm:pt modelId="{1B9FEDCD-403F-4BF1-A6AF-9E4728F99967}">
      <dgm:prSet phldrT="[Text]"/>
      <dgm:spPr/>
      <dgm:t>
        <a:bodyPr/>
        <a:lstStyle/>
        <a:p>
          <a:r>
            <a:rPr lang="en-US" dirty="0" smtClean="0"/>
            <a:t>Worker Co-op </a:t>
          </a:r>
          <a:endParaRPr lang="pt-BR" dirty="0"/>
        </a:p>
      </dgm:t>
    </dgm:pt>
    <dgm:pt modelId="{995C8B39-12E0-4C9D-B509-11C759A03E7A}" type="parTrans" cxnId="{2A60BFB6-37E3-4847-81A0-230B977B5D64}">
      <dgm:prSet/>
      <dgm:spPr/>
      <dgm:t>
        <a:bodyPr/>
        <a:lstStyle/>
        <a:p>
          <a:endParaRPr lang="pt-BR"/>
        </a:p>
      </dgm:t>
    </dgm:pt>
    <dgm:pt modelId="{A7AB7E39-B29F-4568-B2F0-902E6BEB8B19}" type="sibTrans" cxnId="{2A60BFB6-37E3-4847-81A0-230B977B5D64}">
      <dgm:prSet/>
      <dgm:spPr/>
      <dgm:t>
        <a:bodyPr/>
        <a:lstStyle/>
        <a:p>
          <a:endParaRPr lang="pt-BR"/>
        </a:p>
      </dgm:t>
    </dgm:pt>
    <dgm:pt modelId="{DEAF3F9A-4B1D-4DF9-A271-3A1DE8F2A1A2}">
      <dgm:prSet phldrT="[Text]"/>
      <dgm:spPr/>
      <dgm:t>
        <a:bodyPr/>
        <a:lstStyle/>
        <a:p>
          <a:r>
            <a:rPr lang="en-US" dirty="0" smtClean="0"/>
            <a:t>Wages used to buy goods in store; mortgage from CU; dividends increase residents’ assets;  anchored in community</a:t>
          </a:r>
          <a:endParaRPr lang="pt-BR" dirty="0"/>
        </a:p>
      </dgm:t>
    </dgm:pt>
    <dgm:pt modelId="{060047B9-71AB-44C3-A722-2A3776A7B291}" type="parTrans" cxnId="{7DE97854-DA59-4191-857A-EC5F8712A147}">
      <dgm:prSet/>
      <dgm:spPr/>
      <dgm:t>
        <a:bodyPr/>
        <a:lstStyle/>
        <a:p>
          <a:endParaRPr lang="pt-BR"/>
        </a:p>
      </dgm:t>
    </dgm:pt>
    <dgm:pt modelId="{540580B7-666E-4D31-B69E-2A753257FD24}" type="sibTrans" cxnId="{7DE97854-DA59-4191-857A-EC5F8712A147}">
      <dgm:prSet/>
      <dgm:spPr/>
      <dgm:t>
        <a:bodyPr/>
        <a:lstStyle/>
        <a:p>
          <a:endParaRPr lang="pt-BR"/>
        </a:p>
      </dgm:t>
    </dgm:pt>
    <dgm:pt modelId="{BA60BC6A-34BA-4AE3-AF20-48F97A71D3BE}">
      <dgm:prSet phldrT="[Text]"/>
      <dgm:spPr/>
      <dgm:t>
        <a:bodyPr/>
        <a:lstStyle/>
        <a:p>
          <a:r>
            <a:rPr lang="en-US" dirty="0" smtClean="0"/>
            <a:t>Co-op Store</a:t>
          </a:r>
          <a:endParaRPr lang="pt-BR" dirty="0"/>
        </a:p>
      </dgm:t>
    </dgm:pt>
    <dgm:pt modelId="{2D4F6537-3066-4723-8273-D4B5267B8F91}" type="parTrans" cxnId="{28319B3C-0BDA-427E-83A3-A3167650E5E4}">
      <dgm:prSet/>
      <dgm:spPr/>
      <dgm:t>
        <a:bodyPr/>
        <a:lstStyle/>
        <a:p>
          <a:endParaRPr lang="pt-BR"/>
        </a:p>
      </dgm:t>
    </dgm:pt>
    <dgm:pt modelId="{6B6CF040-BD83-40F9-9B34-32B68563871E}" type="sibTrans" cxnId="{28319B3C-0BDA-427E-83A3-A3167650E5E4}">
      <dgm:prSet/>
      <dgm:spPr/>
      <dgm:t>
        <a:bodyPr/>
        <a:lstStyle/>
        <a:p>
          <a:endParaRPr lang="pt-BR"/>
        </a:p>
      </dgm:t>
    </dgm:pt>
    <dgm:pt modelId="{8DF152FA-B198-4B9C-95F3-9B3A53B89165}">
      <dgm:prSet phldrT="[Text]"/>
      <dgm:spPr/>
      <dgm:t>
        <a:bodyPr/>
        <a:lstStyle/>
        <a:p>
          <a:r>
            <a:rPr lang="en-US" dirty="0" smtClean="0"/>
            <a:t>  Mortgage from CU; affordable local produce &amp; supplies; anchored in community</a:t>
          </a:r>
          <a:endParaRPr lang="pt-BR" dirty="0"/>
        </a:p>
      </dgm:t>
    </dgm:pt>
    <dgm:pt modelId="{6938D23A-01DB-4584-BFCF-60D63F0B699A}" type="parTrans" cxnId="{94BDEDA6-39AA-479F-B80F-10EB4EBB7DC4}">
      <dgm:prSet/>
      <dgm:spPr/>
      <dgm:t>
        <a:bodyPr/>
        <a:lstStyle/>
        <a:p>
          <a:endParaRPr lang="pt-BR"/>
        </a:p>
      </dgm:t>
    </dgm:pt>
    <dgm:pt modelId="{DD6AAAF1-4031-40A0-9036-BD176891758C}" type="sibTrans" cxnId="{94BDEDA6-39AA-479F-B80F-10EB4EBB7DC4}">
      <dgm:prSet/>
      <dgm:spPr/>
      <dgm:t>
        <a:bodyPr/>
        <a:lstStyle/>
        <a:p>
          <a:endParaRPr lang="pt-BR"/>
        </a:p>
      </dgm:t>
    </dgm:pt>
    <dgm:pt modelId="{B5279960-6F6D-4198-8391-49E22D7FA7DB}">
      <dgm:prSet phldrT="[Text]"/>
      <dgm:spPr/>
      <dgm:t>
        <a:bodyPr/>
        <a:lstStyle/>
        <a:p>
          <a:r>
            <a:rPr lang="en-US" dirty="0" smtClean="0"/>
            <a:t>Housing Co-op</a:t>
          </a:r>
          <a:endParaRPr lang="pt-BR" dirty="0"/>
        </a:p>
      </dgm:t>
    </dgm:pt>
    <dgm:pt modelId="{0F2D6DE2-48AE-4AEE-9C6D-5F9B9A0CACA0}" type="parTrans" cxnId="{DA6D15B6-E297-4996-BFEE-8C22E6C6CE3E}">
      <dgm:prSet/>
      <dgm:spPr/>
      <dgm:t>
        <a:bodyPr/>
        <a:lstStyle/>
        <a:p>
          <a:endParaRPr lang="pt-BR"/>
        </a:p>
      </dgm:t>
    </dgm:pt>
    <dgm:pt modelId="{1A4D82E9-2AC4-4AFF-A3E8-A65459E356B3}" type="sibTrans" cxnId="{DA6D15B6-E297-4996-BFEE-8C22E6C6CE3E}">
      <dgm:prSet/>
      <dgm:spPr/>
      <dgm:t>
        <a:bodyPr/>
        <a:lstStyle/>
        <a:p>
          <a:endParaRPr lang="pt-BR"/>
        </a:p>
      </dgm:t>
    </dgm:pt>
    <dgm:pt modelId="{4CB7AD14-C73C-4186-9B07-DABBB4A43B35}">
      <dgm:prSet phldrT="[Text]"/>
      <dgm:spPr/>
      <dgm:t>
        <a:bodyPr/>
        <a:lstStyle/>
        <a:p>
          <a:r>
            <a:rPr lang="en-US" dirty="0" smtClean="0"/>
            <a:t>Mortgage from CU; materials from store;  more civically involved; more home ownership</a:t>
          </a:r>
          <a:endParaRPr lang="pt-BR" dirty="0"/>
        </a:p>
      </dgm:t>
    </dgm:pt>
    <dgm:pt modelId="{1565DFF5-F747-4563-AE56-B69A964C7A78}" type="parTrans" cxnId="{2992E042-72C8-4F5F-BE82-BF0E4E322F8E}">
      <dgm:prSet/>
      <dgm:spPr/>
      <dgm:t>
        <a:bodyPr/>
        <a:lstStyle/>
        <a:p>
          <a:endParaRPr lang="pt-BR"/>
        </a:p>
      </dgm:t>
    </dgm:pt>
    <dgm:pt modelId="{86460D04-EEA7-4880-BDD6-BD8B0E061D1D}" type="sibTrans" cxnId="{2992E042-72C8-4F5F-BE82-BF0E4E322F8E}">
      <dgm:prSet/>
      <dgm:spPr/>
      <dgm:t>
        <a:bodyPr/>
        <a:lstStyle/>
        <a:p>
          <a:endParaRPr lang="pt-BR"/>
        </a:p>
      </dgm:t>
    </dgm:pt>
    <dgm:pt modelId="{AF133093-1893-4D4D-AB8E-00702FADC30B}" type="pres">
      <dgm:prSet presAssocID="{BB45348D-B2B2-40FF-B9A3-3CD50CC3CB6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8A2692A-17AB-4621-9C56-66C3B39C893F}" type="pres">
      <dgm:prSet presAssocID="{BB45348D-B2B2-40FF-B9A3-3CD50CC3CB6F}" presName="children" presStyleCnt="0"/>
      <dgm:spPr/>
    </dgm:pt>
    <dgm:pt modelId="{3E9BC684-858E-4A1F-A312-20D8E541B055}" type="pres">
      <dgm:prSet presAssocID="{BB45348D-B2B2-40FF-B9A3-3CD50CC3CB6F}" presName="child1group" presStyleCnt="0"/>
      <dgm:spPr/>
    </dgm:pt>
    <dgm:pt modelId="{608174E4-F4EF-48E5-BCB3-BD6583D70683}" type="pres">
      <dgm:prSet presAssocID="{BB45348D-B2B2-40FF-B9A3-3CD50CC3CB6F}" presName="child1" presStyleLbl="bgAcc1" presStyleIdx="0" presStyleCnt="4"/>
      <dgm:spPr/>
      <dgm:t>
        <a:bodyPr/>
        <a:lstStyle/>
        <a:p>
          <a:endParaRPr lang="pt-BR"/>
        </a:p>
      </dgm:t>
    </dgm:pt>
    <dgm:pt modelId="{97E52C8A-BA93-4AD2-961D-5C39EB2EE95B}" type="pres">
      <dgm:prSet presAssocID="{BB45348D-B2B2-40FF-B9A3-3CD50CC3CB6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BBC919-7FE7-4B7D-98CF-B6BE44F6FAD0}" type="pres">
      <dgm:prSet presAssocID="{BB45348D-B2B2-40FF-B9A3-3CD50CC3CB6F}" presName="child2group" presStyleCnt="0"/>
      <dgm:spPr/>
    </dgm:pt>
    <dgm:pt modelId="{9E2FF53C-B459-4C5A-9983-70E25A2FB8FD}" type="pres">
      <dgm:prSet presAssocID="{BB45348D-B2B2-40FF-B9A3-3CD50CC3CB6F}" presName="child2" presStyleLbl="bgAcc1" presStyleIdx="1" presStyleCnt="4"/>
      <dgm:spPr/>
      <dgm:t>
        <a:bodyPr/>
        <a:lstStyle/>
        <a:p>
          <a:endParaRPr lang="pt-BR"/>
        </a:p>
      </dgm:t>
    </dgm:pt>
    <dgm:pt modelId="{6443807D-63D2-41E1-9383-C7A33A6DCEA3}" type="pres">
      <dgm:prSet presAssocID="{BB45348D-B2B2-40FF-B9A3-3CD50CC3CB6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A69E63-2097-4BB7-B5A3-07D4E15A8284}" type="pres">
      <dgm:prSet presAssocID="{BB45348D-B2B2-40FF-B9A3-3CD50CC3CB6F}" presName="child3group" presStyleCnt="0"/>
      <dgm:spPr/>
    </dgm:pt>
    <dgm:pt modelId="{17F056C9-95CE-4934-A51B-84FF94FEF356}" type="pres">
      <dgm:prSet presAssocID="{BB45348D-B2B2-40FF-B9A3-3CD50CC3CB6F}" presName="child3" presStyleLbl="bgAcc1" presStyleIdx="2" presStyleCnt="4"/>
      <dgm:spPr/>
      <dgm:t>
        <a:bodyPr/>
        <a:lstStyle/>
        <a:p>
          <a:endParaRPr lang="pt-BR"/>
        </a:p>
      </dgm:t>
    </dgm:pt>
    <dgm:pt modelId="{41F78AD4-FC55-4D1C-9D53-69819D425E46}" type="pres">
      <dgm:prSet presAssocID="{BB45348D-B2B2-40FF-B9A3-3CD50CC3CB6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6FF3EE-41A1-410C-BBCC-61728E69AECB}" type="pres">
      <dgm:prSet presAssocID="{BB45348D-B2B2-40FF-B9A3-3CD50CC3CB6F}" presName="child4group" presStyleCnt="0"/>
      <dgm:spPr/>
    </dgm:pt>
    <dgm:pt modelId="{7A35DA68-ED4C-495D-BD9E-2F83B786D445}" type="pres">
      <dgm:prSet presAssocID="{BB45348D-B2B2-40FF-B9A3-3CD50CC3CB6F}" presName="child4" presStyleLbl="bgAcc1" presStyleIdx="3" presStyleCnt="4"/>
      <dgm:spPr/>
      <dgm:t>
        <a:bodyPr/>
        <a:lstStyle/>
        <a:p>
          <a:endParaRPr lang="pt-BR"/>
        </a:p>
      </dgm:t>
    </dgm:pt>
    <dgm:pt modelId="{02174B6D-8B97-44A0-85D6-B2363F9853CB}" type="pres">
      <dgm:prSet presAssocID="{BB45348D-B2B2-40FF-B9A3-3CD50CC3CB6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950DD8-F49A-4769-AC03-91FE3727BE88}" type="pres">
      <dgm:prSet presAssocID="{BB45348D-B2B2-40FF-B9A3-3CD50CC3CB6F}" presName="childPlaceholder" presStyleCnt="0"/>
      <dgm:spPr/>
    </dgm:pt>
    <dgm:pt modelId="{78433AD3-66B5-4061-930E-FE184B5EE760}" type="pres">
      <dgm:prSet presAssocID="{BB45348D-B2B2-40FF-B9A3-3CD50CC3CB6F}" presName="circle" presStyleCnt="0"/>
      <dgm:spPr/>
    </dgm:pt>
    <dgm:pt modelId="{A6CCFA3F-5D3D-4C09-B33A-B5C5D4668DCF}" type="pres">
      <dgm:prSet presAssocID="{BB45348D-B2B2-40FF-B9A3-3CD50CC3CB6F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57C565-E259-4836-A9BA-AD3464265433}" type="pres">
      <dgm:prSet presAssocID="{BB45348D-B2B2-40FF-B9A3-3CD50CC3CB6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6D8554-9A99-4CD1-A2C3-DE0B6361A5CD}" type="pres">
      <dgm:prSet presAssocID="{BB45348D-B2B2-40FF-B9A3-3CD50CC3CB6F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900BBD-5C9B-4738-B42D-C9653CE3B5CD}" type="pres">
      <dgm:prSet presAssocID="{BB45348D-B2B2-40FF-B9A3-3CD50CC3CB6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374473-C5A8-4BE1-AC38-D17DDEAB1CB6}" type="pres">
      <dgm:prSet presAssocID="{BB45348D-B2B2-40FF-B9A3-3CD50CC3CB6F}" presName="quadrantPlaceholder" presStyleCnt="0"/>
      <dgm:spPr/>
    </dgm:pt>
    <dgm:pt modelId="{C3C2AF7E-9EFD-4B58-8830-37D2942F03DC}" type="pres">
      <dgm:prSet presAssocID="{BB45348D-B2B2-40FF-B9A3-3CD50CC3CB6F}" presName="center1" presStyleLbl="fgShp" presStyleIdx="0" presStyleCnt="2"/>
      <dgm:spPr/>
    </dgm:pt>
    <dgm:pt modelId="{1C7412C6-A271-4EA8-8362-4358BD72D31C}" type="pres">
      <dgm:prSet presAssocID="{BB45348D-B2B2-40FF-B9A3-3CD50CC3CB6F}" presName="center2" presStyleLbl="fgShp" presStyleIdx="1" presStyleCnt="2"/>
      <dgm:spPr/>
    </dgm:pt>
  </dgm:ptLst>
  <dgm:cxnLst>
    <dgm:cxn modelId="{9592E644-9A00-4637-89A0-FFE1AB9B5C9D}" type="presOf" srcId="{4CB7AD14-C73C-4186-9B07-DABBB4A43B35}" destId="{7A35DA68-ED4C-495D-BD9E-2F83B786D445}" srcOrd="0" destOrd="0" presId="urn:microsoft.com/office/officeart/2005/8/layout/cycle4"/>
    <dgm:cxn modelId="{54A97940-362B-4D29-81B9-01EF82E5E399}" type="presOf" srcId="{199B7579-24D6-4E6C-9EE3-8E22100148F3}" destId="{A6CCFA3F-5D3D-4C09-B33A-B5C5D4668DCF}" srcOrd="0" destOrd="0" presId="urn:microsoft.com/office/officeart/2005/8/layout/cycle4"/>
    <dgm:cxn modelId="{97268FBB-3E51-4B62-9908-EFE6B3CFFCF9}" type="presOf" srcId="{4CB7AD14-C73C-4186-9B07-DABBB4A43B35}" destId="{02174B6D-8B97-44A0-85D6-B2363F9853CB}" srcOrd="1" destOrd="0" presId="urn:microsoft.com/office/officeart/2005/8/layout/cycle4"/>
    <dgm:cxn modelId="{93A65061-DA3C-426F-80AE-63FB29B22D4C}" type="presOf" srcId="{8DF152FA-B198-4B9C-95F3-9B3A53B89165}" destId="{17F056C9-95CE-4934-A51B-84FF94FEF356}" srcOrd="0" destOrd="0" presId="urn:microsoft.com/office/officeart/2005/8/layout/cycle4"/>
    <dgm:cxn modelId="{FB289D62-775D-498E-AD98-6A0044416964}" type="presOf" srcId="{B5279960-6F6D-4198-8391-49E22D7FA7DB}" destId="{24900BBD-5C9B-4738-B42D-C9653CE3B5CD}" srcOrd="0" destOrd="0" presId="urn:microsoft.com/office/officeart/2005/8/layout/cycle4"/>
    <dgm:cxn modelId="{27275982-52EC-4325-AD21-CFBFED1CF382}" type="presOf" srcId="{DEAF3F9A-4B1D-4DF9-A271-3A1DE8F2A1A2}" destId="{6443807D-63D2-41E1-9383-C7A33A6DCEA3}" srcOrd="1" destOrd="0" presId="urn:microsoft.com/office/officeart/2005/8/layout/cycle4"/>
    <dgm:cxn modelId="{9694DA92-BDA4-442E-B66B-837E8BEF1FF0}" type="presOf" srcId="{8DF152FA-B198-4B9C-95F3-9B3A53B89165}" destId="{41F78AD4-FC55-4D1C-9D53-69819D425E46}" srcOrd="1" destOrd="0" presId="urn:microsoft.com/office/officeart/2005/8/layout/cycle4"/>
    <dgm:cxn modelId="{2992E042-72C8-4F5F-BE82-BF0E4E322F8E}" srcId="{B5279960-6F6D-4198-8391-49E22D7FA7DB}" destId="{4CB7AD14-C73C-4186-9B07-DABBB4A43B35}" srcOrd="0" destOrd="0" parTransId="{1565DFF5-F747-4563-AE56-B69A964C7A78}" sibTransId="{86460D04-EEA7-4880-BDD6-BD8B0E061D1D}"/>
    <dgm:cxn modelId="{BDDCCD7D-890E-427D-91AD-68553DA29A1E}" srcId="{BB45348D-B2B2-40FF-B9A3-3CD50CC3CB6F}" destId="{199B7579-24D6-4E6C-9EE3-8E22100148F3}" srcOrd="0" destOrd="0" parTransId="{35CD92DA-E558-4CF5-A04E-BF8F1C42A596}" sibTransId="{C39C2196-FC75-4B27-8F59-3CF5CA3BD962}"/>
    <dgm:cxn modelId="{28319B3C-0BDA-427E-83A3-A3167650E5E4}" srcId="{BB45348D-B2B2-40FF-B9A3-3CD50CC3CB6F}" destId="{BA60BC6A-34BA-4AE3-AF20-48F97A71D3BE}" srcOrd="2" destOrd="0" parTransId="{2D4F6537-3066-4723-8273-D4B5267B8F91}" sibTransId="{6B6CF040-BD83-40F9-9B34-32B68563871E}"/>
    <dgm:cxn modelId="{7DE97854-DA59-4191-857A-EC5F8712A147}" srcId="{1B9FEDCD-403F-4BF1-A6AF-9E4728F99967}" destId="{DEAF3F9A-4B1D-4DF9-A271-3A1DE8F2A1A2}" srcOrd="0" destOrd="0" parTransId="{060047B9-71AB-44C3-A722-2A3776A7B291}" sibTransId="{540580B7-666E-4D31-B69E-2A753257FD24}"/>
    <dgm:cxn modelId="{DA6D15B6-E297-4996-BFEE-8C22E6C6CE3E}" srcId="{BB45348D-B2B2-40FF-B9A3-3CD50CC3CB6F}" destId="{B5279960-6F6D-4198-8391-49E22D7FA7DB}" srcOrd="3" destOrd="0" parTransId="{0F2D6DE2-48AE-4AEE-9C6D-5F9B9A0CACA0}" sibTransId="{1A4D82E9-2AC4-4AFF-A3E8-A65459E356B3}"/>
    <dgm:cxn modelId="{5C3C92E8-8A8C-43E5-B3DE-0C3DD75015F6}" type="presOf" srcId="{1B9FEDCD-403F-4BF1-A6AF-9E4728F99967}" destId="{8557C565-E259-4836-A9BA-AD3464265433}" srcOrd="0" destOrd="0" presId="urn:microsoft.com/office/officeart/2005/8/layout/cycle4"/>
    <dgm:cxn modelId="{2A60BFB6-37E3-4847-81A0-230B977B5D64}" srcId="{BB45348D-B2B2-40FF-B9A3-3CD50CC3CB6F}" destId="{1B9FEDCD-403F-4BF1-A6AF-9E4728F99967}" srcOrd="1" destOrd="0" parTransId="{995C8B39-12E0-4C9D-B509-11C759A03E7A}" sibTransId="{A7AB7E39-B29F-4568-B2F0-902E6BEB8B19}"/>
    <dgm:cxn modelId="{C13462BA-7CEE-4D25-B12A-5D1899E4622C}" type="presOf" srcId="{DEAF3F9A-4B1D-4DF9-A271-3A1DE8F2A1A2}" destId="{9E2FF53C-B459-4C5A-9983-70E25A2FB8FD}" srcOrd="0" destOrd="0" presId="urn:microsoft.com/office/officeart/2005/8/layout/cycle4"/>
    <dgm:cxn modelId="{7071ABE4-6946-4C3F-B07D-66FE0166C86B}" type="presOf" srcId="{BA60BC6A-34BA-4AE3-AF20-48F97A71D3BE}" destId="{2E6D8554-9A99-4CD1-A2C3-DE0B6361A5CD}" srcOrd="0" destOrd="0" presId="urn:microsoft.com/office/officeart/2005/8/layout/cycle4"/>
    <dgm:cxn modelId="{94BDEDA6-39AA-479F-B80F-10EB4EBB7DC4}" srcId="{BA60BC6A-34BA-4AE3-AF20-48F97A71D3BE}" destId="{8DF152FA-B198-4B9C-95F3-9B3A53B89165}" srcOrd="0" destOrd="0" parTransId="{6938D23A-01DB-4584-BFCF-60D63F0B699A}" sibTransId="{DD6AAAF1-4031-40A0-9036-BD176891758C}"/>
    <dgm:cxn modelId="{B9DA9046-5914-4E20-89AC-A093EDF090E0}" srcId="{199B7579-24D6-4E6C-9EE3-8E22100148F3}" destId="{61C7E043-18ED-4498-A3DE-22157A032E19}" srcOrd="0" destOrd="0" parTransId="{00A04D93-812B-41E1-BDB2-0F89A1B6EBE5}" sibTransId="{60E69439-81D2-42B3-AC0C-5CC4A5498A8A}"/>
    <dgm:cxn modelId="{A57810ED-3091-4629-ACC5-09616182BAAF}" type="presOf" srcId="{BB45348D-B2B2-40FF-B9A3-3CD50CC3CB6F}" destId="{AF133093-1893-4D4D-AB8E-00702FADC30B}" srcOrd="0" destOrd="0" presId="urn:microsoft.com/office/officeart/2005/8/layout/cycle4"/>
    <dgm:cxn modelId="{17B5CF00-1AF3-430E-8706-1D1687EB3943}" type="presOf" srcId="{61C7E043-18ED-4498-A3DE-22157A032E19}" destId="{97E52C8A-BA93-4AD2-961D-5C39EB2EE95B}" srcOrd="1" destOrd="0" presId="urn:microsoft.com/office/officeart/2005/8/layout/cycle4"/>
    <dgm:cxn modelId="{93CEF3C9-FCD0-41D6-BC26-01468C30638B}" type="presOf" srcId="{61C7E043-18ED-4498-A3DE-22157A032E19}" destId="{608174E4-F4EF-48E5-BCB3-BD6583D70683}" srcOrd="0" destOrd="0" presId="urn:microsoft.com/office/officeart/2005/8/layout/cycle4"/>
    <dgm:cxn modelId="{649122CD-F5B6-447C-A4DF-EA7E8395C751}" type="presParOf" srcId="{AF133093-1893-4D4D-AB8E-00702FADC30B}" destId="{28A2692A-17AB-4621-9C56-66C3B39C893F}" srcOrd="0" destOrd="0" presId="urn:microsoft.com/office/officeart/2005/8/layout/cycle4"/>
    <dgm:cxn modelId="{2BCF16F0-1D99-47B9-83A8-9E36AA977919}" type="presParOf" srcId="{28A2692A-17AB-4621-9C56-66C3B39C893F}" destId="{3E9BC684-858E-4A1F-A312-20D8E541B055}" srcOrd="0" destOrd="0" presId="urn:microsoft.com/office/officeart/2005/8/layout/cycle4"/>
    <dgm:cxn modelId="{D181640E-1EA8-4F64-BCB9-08643309BDEB}" type="presParOf" srcId="{3E9BC684-858E-4A1F-A312-20D8E541B055}" destId="{608174E4-F4EF-48E5-BCB3-BD6583D70683}" srcOrd="0" destOrd="0" presId="urn:microsoft.com/office/officeart/2005/8/layout/cycle4"/>
    <dgm:cxn modelId="{A2E3D866-27CD-43D7-98EC-AE4F230DA982}" type="presParOf" srcId="{3E9BC684-858E-4A1F-A312-20D8E541B055}" destId="{97E52C8A-BA93-4AD2-961D-5C39EB2EE95B}" srcOrd="1" destOrd="0" presId="urn:microsoft.com/office/officeart/2005/8/layout/cycle4"/>
    <dgm:cxn modelId="{1F9C9DDF-C2AE-47C2-A5F4-C98999683313}" type="presParOf" srcId="{28A2692A-17AB-4621-9C56-66C3B39C893F}" destId="{7ABBC919-7FE7-4B7D-98CF-B6BE44F6FAD0}" srcOrd="1" destOrd="0" presId="urn:microsoft.com/office/officeart/2005/8/layout/cycle4"/>
    <dgm:cxn modelId="{3C0FC402-9B70-47DF-862A-FE490078323C}" type="presParOf" srcId="{7ABBC919-7FE7-4B7D-98CF-B6BE44F6FAD0}" destId="{9E2FF53C-B459-4C5A-9983-70E25A2FB8FD}" srcOrd="0" destOrd="0" presId="urn:microsoft.com/office/officeart/2005/8/layout/cycle4"/>
    <dgm:cxn modelId="{173D3D45-F729-4120-AC5C-C09D97849C9D}" type="presParOf" srcId="{7ABBC919-7FE7-4B7D-98CF-B6BE44F6FAD0}" destId="{6443807D-63D2-41E1-9383-C7A33A6DCEA3}" srcOrd="1" destOrd="0" presId="urn:microsoft.com/office/officeart/2005/8/layout/cycle4"/>
    <dgm:cxn modelId="{BDA2B7CC-5E72-4BB2-BD31-6E71107B65BD}" type="presParOf" srcId="{28A2692A-17AB-4621-9C56-66C3B39C893F}" destId="{A2A69E63-2097-4BB7-B5A3-07D4E15A8284}" srcOrd="2" destOrd="0" presId="urn:microsoft.com/office/officeart/2005/8/layout/cycle4"/>
    <dgm:cxn modelId="{B6611C9B-1FEC-414E-B671-7F9669A43509}" type="presParOf" srcId="{A2A69E63-2097-4BB7-B5A3-07D4E15A8284}" destId="{17F056C9-95CE-4934-A51B-84FF94FEF356}" srcOrd="0" destOrd="0" presId="urn:microsoft.com/office/officeart/2005/8/layout/cycle4"/>
    <dgm:cxn modelId="{504AC241-1C0F-4921-AE2C-02CFCBC6F90F}" type="presParOf" srcId="{A2A69E63-2097-4BB7-B5A3-07D4E15A8284}" destId="{41F78AD4-FC55-4D1C-9D53-69819D425E46}" srcOrd="1" destOrd="0" presId="urn:microsoft.com/office/officeart/2005/8/layout/cycle4"/>
    <dgm:cxn modelId="{A0B0C26D-24B2-400C-8182-7701BFDB49D0}" type="presParOf" srcId="{28A2692A-17AB-4621-9C56-66C3B39C893F}" destId="{DE6FF3EE-41A1-410C-BBCC-61728E69AECB}" srcOrd="3" destOrd="0" presId="urn:microsoft.com/office/officeart/2005/8/layout/cycle4"/>
    <dgm:cxn modelId="{8CCC81E1-3B33-4324-8099-5ACC87A972C1}" type="presParOf" srcId="{DE6FF3EE-41A1-410C-BBCC-61728E69AECB}" destId="{7A35DA68-ED4C-495D-BD9E-2F83B786D445}" srcOrd="0" destOrd="0" presId="urn:microsoft.com/office/officeart/2005/8/layout/cycle4"/>
    <dgm:cxn modelId="{F0FF1DC5-B39D-4770-BF18-B7449957DD30}" type="presParOf" srcId="{DE6FF3EE-41A1-410C-BBCC-61728E69AECB}" destId="{02174B6D-8B97-44A0-85D6-B2363F9853CB}" srcOrd="1" destOrd="0" presId="urn:microsoft.com/office/officeart/2005/8/layout/cycle4"/>
    <dgm:cxn modelId="{3169B60D-0381-4CFE-A130-1D09BC32B2FF}" type="presParOf" srcId="{28A2692A-17AB-4621-9C56-66C3B39C893F}" destId="{23950DD8-F49A-4769-AC03-91FE3727BE88}" srcOrd="4" destOrd="0" presId="urn:microsoft.com/office/officeart/2005/8/layout/cycle4"/>
    <dgm:cxn modelId="{054CE014-626D-4F4D-A651-DF7270E784D9}" type="presParOf" srcId="{AF133093-1893-4D4D-AB8E-00702FADC30B}" destId="{78433AD3-66B5-4061-930E-FE184B5EE760}" srcOrd="1" destOrd="0" presId="urn:microsoft.com/office/officeart/2005/8/layout/cycle4"/>
    <dgm:cxn modelId="{70BA02D4-AF00-407D-9442-0ECE858DFA29}" type="presParOf" srcId="{78433AD3-66B5-4061-930E-FE184B5EE760}" destId="{A6CCFA3F-5D3D-4C09-B33A-B5C5D4668DCF}" srcOrd="0" destOrd="0" presId="urn:microsoft.com/office/officeart/2005/8/layout/cycle4"/>
    <dgm:cxn modelId="{66BE5766-6079-47D3-8F6D-91672C67BEFF}" type="presParOf" srcId="{78433AD3-66B5-4061-930E-FE184B5EE760}" destId="{8557C565-E259-4836-A9BA-AD3464265433}" srcOrd="1" destOrd="0" presId="urn:microsoft.com/office/officeart/2005/8/layout/cycle4"/>
    <dgm:cxn modelId="{6784353A-4CE4-4417-9518-53774BFB11E0}" type="presParOf" srcId="{78433AD3-66B5-4061-930E-FE184B5EE760}" destId="{2E6D8554-9A99-4CD1-A2C3-DE0B6361A5CD}" srcOrd="2" destOrd="0" presId="urn:microsoft.com/office/officeart/2005/8/layout/cycle4"/>
    <dgm:cxn modelId="{55811BB4-6F7C-493B-A2E5-49CB940E299B}" type="presParOf" srcId="{78433AD3-66B5-4061-930E-FE184B5EE760}" destId="{24900BBD-5C9B-4738-B42D-C9653CE3B5CD}" srcOrd="3" destOrd="0" presId="urn:microsoft.com/office/officeart/2005/8/layout/cycle4"/>
    <dgm:cxn modelId="{ECC22C8C-79F5-4CD2-84E8-12FCE048EAF6}" type="presParOf" srcId="{78433AD3-66B5-4061-930E-FE184B5EE760}" destId="{EC374473-C5A8-4BE1-AC38-D17DDEAB1CB6}" srcOrd="4" destOrd="0" presId="urn:microsoft.com/office/officeart/2005/8/layout/cycle4"/>
    <dgm:cxn modelId="{40597FCB-4A40-4843-A17B-09C43B54624C}" type="presParOf" srcId="{AF133093-1893-4D4D-AB8E-00702FADC30B}" destId="{C3C2AF7E-9EFD-4B58-8830-37D2942F03DC}" srcOrd="2" destOrd="0" presId="urn:microsoft.com/office/officeart/2005/8/layout/cycle4"/>
    <dgm:cxn modelId="{5812E84E-5AB9-4B7B-B731-FC0D9C1EAD19}" type="presParOf" srcId="{AF133093-1893-4D4D-AB8E-00702FADC30B}" destId="{1C7412C6-A271-4EA8-8362-4358BD72D31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F056C9-95CE-4934-A51B-84FF94FEF356}">
      <dsp:nvSpPr>
        <dsp:cNvPr id="0" name=""/>
        <dsp:cNvSpPr/>
      </dsp:nvSpPr>
      <dsp:spPr>
        <a:xfrm>
          <a:off x="4820850" y="3077654"/>
          <a:ext cx="2235825" cy="144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  Mortgage from CU; affordable local produce &amp; supplies; anchored in community</a:t>
          </a:r>
          <a:endParaRPr lang="pt-BR" sz="1100" kern="1200" dirty="0"/>
        </a:p>
      </dsp:txBody>
      <dsp:txXfrm>
        <a:off x="5491597" y="3439731"/>
        <a:ext cx="1565077" cy="1086230"/>
      </dsp:txXfrm>
    </dsp:sp>
    <dsp:sp modelId="{7A35DA68-ED4C-495D-BD9E-2F83B786D445}">
      <dsp:nvSpPr>
        <dsp:cNvPr id="0" name=""/>
        <dsp:cNvSpPr/>
      </dsp:nvSpPr>
      <dsp:spPr>
        <a:xfrm>
          <a:off x="1172924" y="3077654"/>
          <a:ext cx="2235825" cy="144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Mortgage from CU; materials from store;  more civically involved; more home ownership</a:t>
          </a:r>
          <a:endParaRPr lang="pt-BR" sz="1100" kern="1200" dirty="0"/>
        </a:p>
      </dsp:txBody>
      <dsp:txXfrm>
        <a:off x="1172924" y="3439731"/>
        <a:ext cx="1565077" cy="1086230"/>
      </dsp:txXfrm>
    </dsp:sp>
    <dsp:sp modelId="{9E2FF53C-B459-4C5A-9983-70E25A2FB8FD}">
      <dsp:nvSpPr>
        <dsp:cNvPr id="0" name=""/>
        <dsp:cNvSpPr/>
      </dsp:nvSpPr>
      <dsp:spPr>
        <a:xfrm>
          <a:off x="4820850" y="0"/>
          <a:ext cx="2235825" cy="144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Wages used to buy goods in store; mortgage from CU; dividends increase residents’ assets;  anchored in community</a:t>
          </a:r>
          <a:endParaRPr lang="pt-BR" sz="1100" kern="1200" dirty="0"/>
        </a:p>
      </dsp:txBody>
      <dsp:txXfrm>
        <a:off x="5491597" y="0"/>
        <a:ext cx="1565077" cy="1086230"/>
      </dsp:txXfrm>
    </dsp:sp>
    <dsp:sp modelId="{608174E4-F4EF-48E5-BCB3-BD6583D70683}">
      <dsp:nvSpPr>
        <dsp:cNvPr id="0" name=""/>
        <dsp:cNvSpPr/>
      </dsp:nvSpPr>
      <dsp:spPr>
        <a:xfrm>
          <a:off x="1172924" y="0"/>
          <a:ext cx="2235825" cy="144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Mortgages to local businesses &amp; residents; savings of residents; donations to community</a:t>
          </a:r>
          <a:endParaRPr lang="pt-BR" sz="1100" kern="1200" dirty="0"/>
        </a:p>
      </dsp:txBody>
      <dsp:txXfrm>
        <a:off x="1172924" y="0"/>
        <a:ext cx="1565077" cy="1086230"/>
      </dsp:txXfrm>
    </dsp:sp>
    <dsp:sp modelId="{A6CCFA3F-5D3D-4C09-B33A-B5C5D4668DCF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Credit Union</a:t>
          </a:r>
          <a:endParaRPr lang="pt-BR" sz="2400" kern="1200" dirty="0"/>
        </a:p>
      </dsp:txBody>
      <dsp:txXfrm>
        <a:off x="2109798" y="257979"/>
        <a:ext cx="1959741" cy="1959741"/>
      </dsp:txXfrm>
    </dsp:sp>
    <dsp:sp modelId="{8557C565-E259-4836-A9BA-AD3464265433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Worker Co-op </a:t>
          </a:r>
          <a:endParaRPr lang="pt-BR" sz="2400" kern="1200" dirty="0"/>
        </a:p>
      </dsp:txBody>
      <dsp:txXfrm rot="5400000">
        <a:off x="4160059" y="257979"/>
        <a:ext cx="1959741" cy="1959741"/>
      </dsp:txXfrm>
    </dsp:sp>
    <dsp:sp modelId="{2E6D8554-9A99-4CD1-A2C3-DE0B6361A5CD}">
      <dsp:nvSpPr>
        <dsp:cNvPr id="0" name=""/>
        <dsp:cNvSpPr/>
      </dsp:nvSpPr>
      <dsp:spPr>
        <a:xfrm rot="10800000">
          <a:off x="4160059" y="2308240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Co-op Store</a:t>
          </a:r>
          <a:endParaRPr lang="pt-BR" sz="2400" kern="1200" dirty="0"/>
        </a:p>
      </dsp:txBody>
      <dsp:txXfrm rot="10800000">
        <a:off x="4160059" y="2308240"/>
        <a:ext cx="1959741" cy="1959741"/>
      </dsp:txXfrm>
    </dsp:sp>
    <dsp:sp modelId="{24900BBD-5C9B-4738-B42D-C9653CE3B5CD}">
      <dsp:nvSpPr>
        <dsp:cNvPr id="0" name=""/>
        <dsp:cNvSpPr/>
      </dsp:nvSpPr>
      <dsp:spPr>
        <a:xfrm rot="16200000">
          <a:off x="2109798" y="2308240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Housing Co-op</a:t>
          </a:r>
          <a:endParaRPr lang="pt-BR" sz="2400" kern="1200" dirty="0"/>
        </a:p>
      </dsp:txBody>
      <dsp:txXfrm rot="16200000">
        <a:off x="2109798" y="2308240"/>
        <a:ext cx="1959741" cy="1959741"/>
      </dsp:txXfrm>
    </dsp:sp>
    <dsp:sp modelId="{C3C2AF7E-9EFD-4B58-8830-37D2942F03DC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412C6-A271-4EA8-8362-4358BD72D31C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BBC81A6-E785-46C2-BBB9-EDE7287A5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FEE4879-7ABC-4A7A-A725-6AE83AF04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E0E34-B3C2-4BC5-B5A8-D2911651B835}" type="slidenum">
              <a:rPr lang="en-US"/>
              <a:pPr/>
              <a:t>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Refer to the first handout, the Chart “Urban and Rural Challenges and Cooperative Solutions” for more details.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7A522-25EC-407C-8DE2-142A15E4ED88}" type="slidenum">
              <a:rPr lang="en-US"/>
              <a:pPr/>
              <a:t>20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Long but hidden history. Many different types of African American cooperatives – brick laying, education, cleaning, catering, agricultural, nursing, grocery, professional, etc.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5421D-D554-42E9-9ECD-3321CA38418A}" type="slidenum">
              <a:rPr lang="en-US"/>
              <a:pPr/>
              <a:t>21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smtClean="0"/>
              <a:t>Women’s Action to Gain Economic Security.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C42C4F-C31F-47FA-998E-62945990693C}" type="slidenum">
              <a:rPr lang="en-US"/>
              <a:pPr/>
              <a:t>23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Dividends on equity share, appreciating value of business, patronage refund (depends on what you do with it). Corporate wealth spills over into community. Credit union savings accounts, CDs and loans.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A2D0-96DC-44B8-95C4-D03CAAF60683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Competing ideologies, ideology against alternative economics; class issues, racism and patriarchy ignored or get in </a:t>
            </a:r>
            <a:r>
              <a:rPr lang="en-US" smtClean="0"/>
              <a:t>the way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EE4879-7ABC-4A7A-A725-6AE83AF0480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11D79-8B5D-4BA0-8FD7-779E3D23D346}" type="slidenum">
              <a:rPr lang="en-US"/>
              <a:pPr/>
              <a:t>11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Surplus = profit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0EB3A-FFDC-402A-8E88-0754D8E9695C}" type="slidenum">
              <a:rPr lang="en-US"/>
              <a:pPr/>
              <a:t>14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Study circle history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FA910-D98C-411C-A950-B14EC80E4A60}" type="slidenum">
              <a:rPr lang="en-US"/>
              <a:pPr/>
              <a:t>15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Keeping a business going – conversion or succession models.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45937-0FB8-4A27-95AF-1DD672974284}" type="slidenum">
              <a:rPr lang="en-US"/>
              <a:pPr/>
              <a:t>16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CHCA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0C549-D91A-4BAA-8ACC-1331AC72105B}" type="slidenum">
              <a:rPr lang="en-US"/>
              <a:pPr/>
              <a:t>17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Emma’s Echo Clean, Green Worker Cooperatives; Collective Copies and recycled paper (vegetable dyes, etc.)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65386-0B1D-4554-93B2-5842543C05D6}" type="slidenum">
              <a:rPr lang="en-US"/>
              <a:pPr/>
              <a:t>19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smtClean="0"/>
              <a:t>The Colored Farmers National Alliance and Cooperative Union (1886-1891) was formed to aid Black farmers, particularly with mortgage payments and marketing; and to counter act the violence and exploitation practiced by white land owners and vigilantes (KKK).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5E476A-1097-4F0F-8583-838C4BCB7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06954-F607-4074-80BD-632C3CF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096-1EAF-4CCC-952C-9D879F931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1699F-5CFC-411C-925F-98C92BB86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989BC-3E1F-4D9B-81BF-0B5CF3FC0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EFAE3-3901-498C-B051-C94F98600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799B3-C67E-4875-85EB-083E1044D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1F20D-13AA-484F-B146-A9E8F9BEF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97E7-AB20-4D19-950D-F0BCFFE2C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0129E-9472-4095-8B67-8510A26C7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F01EA-BC5C-4F2E-B2BC-587C36E94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ACCC7F-F4A3-420C-8609-9B814ADC0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/>
              <a:t>Cooperatives and Community Economic Development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352800"/>
            <a:ext cx="85344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Exploring Cooperatives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Economic Democracy and CED – PA &amp;WI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Philadelphia, June 13, 2012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Jessica Gordon Nembhard, Ph.D.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jgordonnembhard@gmail.com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/>
              <a:t>Ten Reasons Why Cooperatives </a:t>
            </a:r>
            <a:r>
              <a:rPr lang="en-US" sz="6600" smtClean="0"/>
              <a:t>Promote Community-Based </a:t>
            </a:r>
            <a:r>
              <a:rPr lang="en-US" sz="6600" dirty="0" smtClean="0"/>
              <a:t>Economic Development</a:t>
            </a:r>
            <a:br>
              <a:rPr lang="en-US" sz="6600" dirty="0" smtClean="0"/>
            </a:br>
            <a:r>
              <a:rPr lang="en-US" sz="6600" dirty="0" smtClean="0"/>
              <a:t>(details)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smtClean="0"/>
              <a:t>1. Re-Circulation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smtClean="0"/>
              <a:t>Co-ops (especially worker) re-circulate resources in a local economy and leverage local resources: </a:t>
            </a:r>
          </a:p>
          <a:p>
            <a:pPr eaLnBrk="1" hangingPunct="1">
              <a:defRPr/>
            </a:pPr>
            <a:r>
              <a:rPr lang="en-US" smtClean="0"/>
              <a:t>Local wages are used in the community and for goods and services that benefit the community. </a:t>
            </a:r>
          </a:p>
          <a:p>
            <a:pPr eaLnBrk="1" hangingPunct="1">
              <a:defRPr/>
            </a:pPr>
            <a:r>
              <a:rPr lang="en-US" smtClean="0"/>
              <a:t>Surplus is returned to members, who live in the community and invest in the community or leverage their local dollars out in the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Recirculation </a:t>
            </a:r>
            <a:r>
              <a:rPr lang="en-US" smtClean="0"/>
              <a:t>cont’d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Co-ops often buy local - use  local suppliers whose activity originates in the community and whose resources also recirculate.</a:t>
            </a:r>
          </a:p>
          <a:p>
            <a:pPr eaLnBrk="1" hangingPunct="1">
              <a:defRPr/>
            </a:pPr>
            <a:r>
              <a:rPr lang="en-US" sz="3600" smtClean="0"/>
              <a:t>Co-ops deliberately direct dollars to the community and support community development ($ donations, in kind contributions of meeting space and supplies, etc., volunteer hours).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2. Education and Training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smtClean="0"/>
              <a:t>Co-ops promote education and training through:</a:t>
            </a:r>
          </a:p>
          <a:p>
            <a:pPr eaLnBrk="1" hangingPunct="1">
              <a:defRPr/>
            </a:pPr>
            <a:r>
              <a:rPr lang="en-US" sz="2800" smtClean="0"/>
              <a:t>training about how to run a business and read an income and expense statement; </a:t>
            </a:r>
          </a:p>
          <a:p>
            <a:pPr eaLnBrk="1" hangingPunct="1">
              <a:defRPr/>
            </a:pPr>
            <a:r>
              <a:rPr lang="en-US" sz="2800" smtClean="0"/>
              <a:t>industry training;</a:t>
            </a:r>
          </a:p>
          <a:p>
            <a:pPr eaLnBrk="1" hangingPunct="1">
              <a:defRPr/>
            </a:pPr>
            <a:r>
              <a:rPr lang="en-US" sz="2800" smtClean="0"/>
              <a:t>training in meeting facilitation and democratic participation; </a:t>
            </a:r>
          </a:p>
          <a:p>
            <a:pPr eaLnBrk="1" hangingPunct="1">
              <a:defRPr/>
            </a:pPr>
            <a:r>
              <a:rPr lang="en-US" sz="2800" smtClean="0">
                <a:effectLst/>
              </a:rPr>
              <a:t>a well trained board of directors; and</a:t>
            </a:r>
          </a:p>
          <a:p>
            <a:pPr eaLnBrk="1" hangingPunct="1">
              <a:defRPr/>
            </a:pPr>
            <a:r>
              <a:rPr lang="en-US" sz="2800" smtClean="0">
                <a:effectLst/>
              </a:rPr>
              <a:t>public education using orientation brochures, information boards, and product labeling.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Continuous Education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Many began with study circles.</a:t>
            </a:r>
          </a:p>
          <a:p>
            <a:pPr eaLnBrk="1" hangingPunct="1">
              <a:defRPr/>
            </a:pPr>
            <a:r>
              <a:rPr lang="en-US" sz="4000" smtClean="0"/>
              <a:t>Skills developed from cooperative ownership are transferable to other economic, political and social situations.</a:t>
            </a:r>
          </a:p>
          <a:p>
            <a:pPr eaLnBrk="1" hangingPunct="1">
              <a:defRPr/>
            </a:pPr>
            <a:r>
              <a:rPr lang="en-US" sz="4000" smtClean="0"/>
              <a:t>Training is continuous over the member’s participation in the cooperative.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3. Job Creation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Co-ops create local jobs and meaningful work;</a:t>
            </a:r>
          </a:p>
          <a:p>
            <a:pPr eaLnBrk="1" hangingPunct="1">
              <a:defRPr/>
            </a:pPr>
            <a:r>
              <a:rPr lang="en-US" smtClean="0"/>
              <a:t>keep jobs in the neighborhood, creating new jobs as the co-op grows, supporting local businesses;</a:t>
            </a:r>
          </a:p>
          <a:p>
            <a:pPr eaLnBrk="1" hangingPunct="1">
              <a:defRPr/>
            </a:pPr>
            <a:r>
              <a:rPr lang="en-US" smtClean="0"/>
              <a:t>value and promote team work;</a:t>
            </a:r>
          </a:p>
          <a:p>
            <a:pPr eaLnBrk="1" hangingPunct="1">
              <a:defRPr/>
            </a:pPr>
            <a:r>
              <a:rPr lang="en-US" smtClean="0">
                <a:effectLst/>
              </a:rPr>
              <a:t>provide job ladder opportunities; and</a:t>
            </a:r>
          </a:p>
          <a:p>
            <a:pPr eaLnBrk="1" hangingPunct="1">
              <a:defRPr/>
            </a:pPr>
            <a:r>
              <a:rPr lang="en-US" smtClean="0"/>
              <a:t>a self management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Meaningful Work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Co-ops (especially worker) often lead their industries in providing living wages, and  wages higher than industry standards; </a:t>
            </a:r>
          </a:p>
          <a:p>
            <a:pPr eaLnBrk="1" hangingPunct="1">
              <a:defRPr/>
            </a:pPr>
            <a:r>
              <a:rPr lang="en-US" sz="4000" smtClean="0"/>
              <a:t>high quality work with a variety of benefits; and</a:t>
            </a:r>
          </a:p>
          <a:p>
            <a:pPr eaLnBrk="1" hangingPunct="1">
              <a:defRPr/>
            </a:pPr>
            <a:r>
              <a:rPr lang="en-US" sz="4000" smtClean="0"/>
              <a:t>establish democratic control over income and work rules.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4. Economic &amp; Environmental Sustainability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Co-operatives provide economic stability by providing members with a viable community-based business;  and </a:t>
            </a:r>
          </a:p>
          <a:p>
            <a:pPr eaLnBrk="1" hangingPunct="1">
              <a:defRPr/>
            </a:pPr>
            <a:r>
              <a:rPr lang="en-US" dirty="0" smtClean="0"/>
              <a:t>environmentally friendly products and services.</a:t>
            </a:r>
          </a:p>
          <a:p>
            <a:pPr eaLnBrk="1" hangingPunct="1">
              <a:defRPr/>
            </a:pPr>
            <a:r>
              <a:rPr lang="en-US" dirty="0" smtClean="0"/>
              <a:t>As residents, co-op members care about the environment and their working conditions.</a:t>
            </a:r>
          </a:p>
          <a:p>
            <a:pPr eaLnBrk="1" hangingPunct="1">
              <a:defRPr/>
            </a:pPr>
            <a:r>
              <a:rPr lang="en-US" dirty="0" smtClean="0"/>
              <a:t>Triple bottom line – profit, human &amp; social capital, environmental capital.</a:t>
            </a:r>
          </a:p>
          <a:p>
            <a:pPr eaLnBrk="1" hangingPunct="1">
              <a:defRPr/>
            </a:pPr>
            <a:r>
              <a:rPr lang="en-US" dirty="0" err="1" smtClean="0"/>
              <a:t>Greensaw</a:t>
            </a:r>
            <a:r>
              <a:rPr lang="en-US" dirty="0" smtClean="0"/>
              <a:t> Design and Build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5. Address Market Failure and Marginalization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Co-ops produce affordable and high quality goods and services usually because the market does not provide them – healthy food, sustainable energy, non-predatory lending, quality job.</a:t>
            </a:r>
          </a:p>
          <a:p>
            <a:pPr eaLnBrk="1" hangingPunct="1">
              <a:defRPr/>
            </a:pPr>
            <a:r>
              <a:rPr lang="en-US" smtClean="0"/>
              <a:t>Marginalization forced subaltern groups such as African Americans to find alternative economic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African American Co-op Dev.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 response to marginalization, segregation and discrimination, African Americans practiced economic cooperation and established mutual societies and cooperatives.</a:t>
            </a:r>
          </a:p>
          <a:p>
            <a:pPr eaLnBrk="1" hangingPunct="1">
              <a:defRPr/>
            </a:pPr>
            <a:r>
              <a:rPr lang="en-US" smtClean="0"/>
              <a:t>Free and enslaved Blacks pooled their money to buy their own and their family members’ freedom.</a:t>
            </a:r>
          </a:p>
          <a:p>
            <a:pPr eaLnBrk="1" hangingPunct="1">
              <a:defRPr/>
            </a:pPr>
            <a:r>
              <a:rPr lang="en-US" smtClean="0"/>
              <a:t>“Freedmen” established beneficial societies and mutual aid companies to help cover costs of illness and death.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3600" dirty="0" smtClean="0"/>
              <a:t>Need and Marginalization</a:t>
            </a:r>
          </a:p>
          <a:p>
            <a:r>
              <a:rPr lang="en-US" sz="3600" dirty="0" smtClean="0"/>
              <a:t>Champions, Affinities Trust Social Energy</a:t>
            </a:r>
          </a:p>
          <a:p>
            <a:r>
              <a:rPr lang="en-US" sz="3600" dirty="0" smtClean="0"/>
              <a:t>Financing and capitalization schemes</a:t>
            </a:r>
          </a:p>
          <a:p>
            <a:r>
              <a:rPr lang="en-US" sz="3600" dirty="0" smtClean="0"/>
              <a:t>Democratic practice, learning</a:t>
            </a:r>
          </a:p>
          <a:p>
            <a:r>
              <a:rPr lang="en-US" sz="3600" dirty="0" smtClean="0"/>
              <a:t>Linkages – coops, community, enabling institutions</a:t>
            </a:r>
          </a:p>
          <a:p>
            <a:r>
              <a:rPr lang="en-US" sz="3600" dirty="0" smtClean="0"/>
              <a:t>Multiple sectors</a:t>
            </a:r>
          </a:p>
          <a:p>
            <a:r>
              <a:rPr lang="en-US" sz="3600" dirty="0" smtClean="0"/>
              <a:t>Sustainability  and “Failure”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AA Economic Independence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More currently African American have used cooperatives when they needed more income, could not find work, and/or needed products that were not being supplied.</a:t>
            </a:r>
          </a:p>
          <a:p>
            <a:pPr eaLnBrk="1" hangingPunct="1">
              <a:defRPr/>
            </a:pPr>
            <a:r>
              <a:rPr lang="en-US" sz="3600" smtClean="0"/>
              <a:t>Freedom Quilting Bee: share cropping insufficient and exploitative, political repression, need control over land and economic independence.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Immigrant Women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smtClean="0"/>
              <a:t>Immigrant women have also created cooperatives to help them survive, maintain their own culture, and balance work and family life.</a:t>
            </a:r>
          </a:p>
          <a:p>
            <a:pPr eaLnBrk="1" hangingPunct="1">
              <a:defRPr/>
            </a:pPr>
            <a:r>
              <a:rPr lang="en-US" sz="4400" smtClean="0"/>
              <a:t>Cooperative Economics for Women, WAGES.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/>
              <a:t>6. Joint Ownership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smtClean="0"/>
              <a:t>Joint ownership means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smtClean="0"/>
              <a:t>Pooling scarce resources;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smtClean="0"/>
              <a:t>Leveraging resources;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smtClean="0"/>
              <a:t>Reducing individual risks; and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smtClean="0"/>
              <a:t>Profit sharing.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smtClean="0"/>
              <a:t>Addresses low income, capital flight – and lack of experience.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/>
              <a:t>7. Building Wealth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smtClean="0"/>
              <a:t>In addition to generating income, cooperatives contribute to asset building and wealth accumulation.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smtClean="0">
                <a:effectLst/>
              </a:rPr>
              <a:t>Stable jobs, equity in the business, patronage refunds and other returns on their investment do provide member-owners with wealth, although this is often difficult to document.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Community-Based Asset Building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Democratic joint ownership and cooperative ownership can be viewed as a type of community-based asset; and </a:t>
            </a:r>
          </a:p>
          <a:p>
            <a:pPr eaLnBrk="1" hangingPunct="1">
              <a:defRPr/>
            </a:pPr>
            <a:r>
              <a:rPr lang="en-US" smtClean="0"/>
              <a:t>contribute to community asset building – augmenting individual member’s assets and increasing the wealth of the company and the community.</a:t>
            </a:r>
          </a:p>
          <a:p>
            <a:pPr eaLnBrk="1" hangingPunct="1">
              <a:defRPr/>
            </a:pPr>
            <a:r>
              <a:rPr lang="en-US" smtClean="0"/>
              <a:t>Beginning to document and measure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8. Democratic Participation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effectLst/>
              </a:rPr>
              <a:t>Being a decision maker in the business, having a say in cooperative governance</a:t>
            </a:r>
            <a:r>
              <a:rPr lang="en-US" sz="3600" smtClean="0"/>
              <a:t>  has personal and business benefits.</a:t>
            </a:r>
          </a:p>
          <a:p>
            <a:pPr eaLnBrk="1" hangingPunct="1">
              <a:defRPr/>
            </a:pPr>
            <a:r>
              <a:rPr lang="en-US" sz="3600" smtClean="0"/>
              <a:t>Research has found that both participation and ownership have positive effects on productivity:</a:t>
            </a:r>
          </a:p>
          <a:p>
            <a:pPr lvl="1" eaLnBrk="1" hangingPunct="1">
              <a:defRPr/>
            </a:pPr>
            <a:r>
              <a:rPr lang="en-US" sz="3600" smtClean="0"/>
              <a:t>lower turnover and absenteeism</a:t>
            </a:r>
          </a:p>
          <a:p>
            <a:pPr lvl="1" eaLnBrk="1" hangingPunct="1">
              <a:defRPr/>
            </a:pPr>
            <a:r>
              <a:rPr lang="en-US" sz="3600" smtClean="0"/>
              <a:t>higher worker satisfaction.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Social Efficiencies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smtClean="0"/>
              <a:t>Social efficiencies are derived from democratic participation.</a:t>
            </a:r>
          </a:p>
          <a:p>
            <a:pPr eaLnBrk="1" hangingPunct="1">
              <a:defRPr/>
            </a:pPr>
            <a:r>
              <a:rPr lang="en-US" sz="4400" smtClean="0"/>
              <a:t>Team work, inter-cooperation combined with self help and self management increase productivity and job satisfaction.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9. Leadership Development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Democratic participation and self management develop leadership skills in co-op members.</a:t>
            </a:r>
          </a:p>
          <a:p>
            <a:pPr eaLnBrk="1" hangingPunct="1">
              <a:defRPr/>
            </a:pPr>
            <a:r>
              <a:rPr lang="en-US" sz="3600" smtClean="0"/>
              <a:t>Some cooperatives deliberately encourage members to alternate leadership roles and share leadership to enhance team work.</a:t>
            </a:r>
          </a:p>
          <a:p>
            <a:pPr eaLnBrk="1" hangingPunct="1">
              <a:defRPr/>
            </a:pPr>
            <a:r>
              <a:rPr lang="en-US" sz="3600" smtClean="0"/>
              <a:t>Co-op members are found to assume leadership in other settings 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Women’s Leadership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</a:t>
            </a:r>
            <a:r>
              <a:rPr lang="en-US" sz="4000" smtClean="0">
                <a:effectLst/>
              </a:rPr>
              <a:t>ooperatives “afford women a number of important benefits, including empowerment, leadership training, learning opportunities not available in traditional work settings, and increased self-esteem.”</a:t>
            </a:r>
            <a:r>
              <a:rPr lang="en-US" sz="4000" smtClean="0"/>
              <a:t>  (Weiss &amp; Clamp)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Youth Development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We are also finding that involving youth in cooperative business development in schools increases their motivation to stay in school, helps them to earn money for college, and develops leadership.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Cooperatives - CED Tool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Cooperatives address market failure, and are both anti-poverty strategies and community building strategies.</a:t>
            </a:r>
          </a:p>
          <a:p>
            <a:pPr eaLnBrk="1" hangingPunct="1">
              <a:defRPr/>
            </a:pPr>
            <a:r>
              <a:rPr lang="en-US" dirty="0" smtClean="0"/>
              <a:t>Cooperative ownership helps address underdevelopment and economic isolation and marginality.</a:t>
            </a:r>
          </a:p>
          <a:p>
            <a:pPr eaLnBrk="1" hangingPunct="1">
              <a:defRPr/>
            </a:pPr>
            <a:r>
              <a:rPr lang="en-US" dirty="0" smtClean="0"/>
              <a:t>Co-ops anchor the local economy.</a:t>
            </a:r>
          </a:p>
          <a:p>
            <a:pPr eaLnBrk="1" hangingPunct="1">
              <a:defRPr/>
            </a:pPr>
            <a:r>
              <a:rPr lang="en-US" dirty="0" smtClean="0"/>
              <a:t>Keep the benefits of capital &amp; production re-circulating among those who produce them, service them, and need them.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/>
              <a:t>10. Civic Participation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Democratic participation and decision-making, as well as skill and leadership development often spill over into other arenas, </a:t>
            </a:r>
          </a:p>
          <a:p>
            <a:pPr eaLnBrk="1" hangingPunct="1"/>
            <a:r>
              <a:rPr lang="en-US" smtClean="0">
                <a:effectLst/>
              </a:rPr>
              <a:t>co-op members become more active in civic organizations and politics.</a:t>
            </a:r>
          </a:p>
          <a:p>
            <a:pPr eaLnBrk="1" hangingPunct="1"/>
            <a:r>
              <a:rPr lang="en-US" smtClean="0">
                <a:effectLst/>
              </a:rPr>
              <a:t>Take on leadership roles in community organizations.</a:t>
            </a:r>
          </a:p>
          <a:p>
            <a:pPr eaLnBrk="1" hangingPunct="1"/>
            <a:r>
              <a:rPr lang="en-US" smtClean="0">
                <a:effectLst/>
              </a:rPr>
              <a:t>Participate in policy advocacy.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/>
              <a:t>Transparency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ffectLst/>
              </a:rPr>
              <a:t>In addition, co-op members and employee owners become used to the transparency and accountability in their economic organizations (open book policies, one member one vote, shared management, etc.). </a:t>
            </a:r>
          </a:p>
          <a:p>
            <a:pPr eaLnBrk="1" hangingPunct="1"/>
            <a:r>
              <a:rPr lang="en-US" sz="3600" smtClean="0">
                <a:effectLst/>
              </a:rPr>
              <a:t>They come to expect transparency and accountability generally, and help re-create this in civil society and political arenas.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000" smtClean="0"/>
              <a:t>Cooperatives  are an important ced tool because of their economic and social benefits:</a:t>
            </a:r>
          </a:p>
          <a:p>
            <a:pPr eaLnBrk="1" hangingPunct="1">
              <a:defRPr/>
            </a:pPr>
            <a:r>
              <a:rPr lang="en-US" sz="4000" smtClean="0"/>
              <a:t>Re-circulate local resources</a:t>
            </a:r>
          </a:p>
          <a:p>
            <a:pPr eaLnBrk="1" hangingPunct="1">
              <a:defRPr/>
            </a:pPr>
            <a:r>
              <a:rPr lang="en-US" sz="4000" smtClean="0"/>
              <a:t>Support education and training</a:t>
            </a:r>
          </a:p>
          <a:p>
            <a:pPr eaLnBrk="1" hangingPunct="1">
              <a:defRPr/>
            </a:pPr>
            <a:r>
              <a:rPr lang="en-US" sz="4000" smtClean="0"/>
              <a:t>Create jobs and meaningful work</a:t>
            </a:r>
          </a:p>
          <a:p>
            <a:pPr eaLnBrk="1" hangingPunct="1">
              <a:defRPr/>
            </a:pPr>
            <a:r>
              <a:rPr lang="en-US" sz="4000" smtClean="0"/>
              <a:t>Address market failure and marginality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Co-op Benefits cont’d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Are economically and environmentally sustainable</a:t>
            </a:r>
          </a:p>
          <a:p>
            <a:pPr eaLnBrk="1" hangingPunct="1">
              <a:defRPr/>
            </a:pPr>
            <a:r>
              <a:rPr lang="en-US" sz="3600" smtClean="0"/>
              <a:t>Facilitate joint ownership</a:t>
            </a:r>
          </a:p>
          <a:p>
            <a:pPr eaLnBrk="1" hangingPunct="1">
              <a:defRPr/>
            </a:pPr>
            <a:r>
              <a:rPr lang="en-US" sz="3600" smtClean="0"/>
              <a:t>Build wealth</a:t>
            </a:r>
          </a:p>
          <a:p>
            <a:pPr eaLnBrk="1" hangingPunct="1">
              <a:defRPr/>
            </a:pPr>
            <a:r>
              <a:rPr lang="en-US" sz="3600" smtClean="0"/>
              <a:t>Require democratic participation</a:t>
            </a:r>
          </a:p>
          <a:p>
            <a:pPr eaLnBrk="1" hangingPunct="1">
              <a:defRPr/>
            </a:pPr>
            <a:r>
              <a:rPr lang="en-US" sz="3600" smtClean="0"/>
              <a:t>Develop leadership capacity and</a:t>
            </a:r>
          </a:p>
          <a:p>
            <a:pPr eaLnBrk="1" hangingPunct="1">
              <a:defRPr/>
            </a:pPr>
            <a:r>
              <a:rPr lang="en-US" sz="3600" smtClean="0"/>
              <a:t>Promote civic participation.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/>
              <a:t>IN SUM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/>
              <a:t>They are a mechanism to provide most of the elements we look for in economic development: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mtClean="0"/>
              <a:t>Efficient resource allocation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mtClean="0"/>
              <a:t>Profit or surplus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mtClean="0"/>
              <a:t>Human capital development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mtClean="0"/>
              <a:t>Social capital leveraging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mtClean="0"/>
              <a:t>Individual and community prosperity.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Economic Challenges, Cooperative Solutions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200" b="1" smtClean="0"/>
              <a:t>Challenges</a:t>
            </a:r>
          </a:p>
          <a:p>
            <a:pPr eaLnBrk="1" hangingPunct="1">
              <a:defRPr/>
            </a:pPr>
            <a:r>
              <a:rPr lang="en-US" sz="3200" smtClean="0"/>
              <a:t>Market Failure</a:t>
            </a:r>
          </a:p>
          <a:p>
            <a:pPr eaLnBrk="1" hangingPunct="1">
              <a:defRPr/>
            </a:pPr>
            <a:r>
              <a:rPr lang="en-US" sz="3200" smtClean="0"/>
              <a:t>Export of Capital</a:t>
            </a:r>
          </a:p>
          <a:p>
            <a:pPr eaLnBrk="1" hangingPunct="1">
              <a:defRPr/>
            </a:pPr>
            <a:r>
              <a:rPr lang="en-US" sz="3200" smtClean="0"/>
              <a:t>Predatory lending</a:t>
            </a:r>
          </a:p>
          <a:p>
            <a:pPr eaLnBrk="1" hangingPunct="1">
              <a:defRPr/>
            </a:pPr>
            <a:r>
              <a:rPr lang="en-US" sz="3200" smtClean="0"/>
              <a:t>Unemployment</a:t>
            </a:r>
          </a:p>
          <a:p>
            <a:pPr eaLnBrk="1" hangingPunct="1">
              <a:defRPr/>
            </a:pPr>
            <a:r>
              <a:rPr lang="en-US" sz="3200" smtClean="0"/>
              <a:t>Poor quality education</a:t>
            </a:r>
          </a:p>
          <a:p>
            <a:pPr eaLnBrk="1" hangingPunct="1">
              <a:defRPr/>
            </a:pPr>
            <a:r>
              <a:rPr lang="en-US" sz="3200" smtClean="0"/>
              <a:t>Housing Crisis</a:t>
            </a:r>
          </a:p>
          <a:p>
            <a:pPr eaLnBrk="1" hangingPunct="1">
              <a:defRPr/>
            </a:pPr>
            <a:r>
              <a:rPr lang="en-US" sz="3200" smtClean="0"/>
              <a:t>Poor nutrition</a:t>
            </a:r>
          </a:p>
          <a:p>
            <a:pPr eaLnBrk="1" hangingPunct="1">
              <a:defRPr/>
            </a:pPr>
            <a:endParaRPr lang="en-US" sz="320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038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/>
              <a:t>Solutions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smtClean="0"/>
              <a:t>Consumer Coopera.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smtClean="0"/>
              <a:t>Community-based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smtClean="0"/>
              <a:t>Credit Unions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smtClean="0"/>
              <a:t>Worker Cooperatives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smtClean="0"/>
              <a:t>Co-op Schools, Continuous Education Principle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smtClean="0"/>
              <a:t>Co-op Housing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smtClean="0"/>
              <a:t>Co-op Grocery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/>
              <a:t>Ten Reasons Why Cooperatives Promote Community-Based Economic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Anchoring and Re-circulation of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Education, Orientation, Training – continuous 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Job Creation and meaningful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Economic and Environmental Sustainability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Address market failure and marginalization – need, African Americans, women, Immigrants, youth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Joint ownership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Building wealth – individual and cooperative asset ownership, and community wealth; challenge of low-wealth community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Democratic participation – social efficiencies, participatory budgeting, consensus building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Leadership development – women, youth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Civic Participation – transparency, engagement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 linkages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373B-B331-49F6-9517-6EF0DBC631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Jessica Gordon Nembhard (c) 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/>
              <a:t>Barriers?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Capitalization and access to capital</a:t>
            </a:r>
          </a:p>
          <a:p>
            <a:pPr eaLnBrk="1" hangingPunct="1">
              <a:defRPr/>
            </a:pPr>
            <a:r>
              <a:rPr lang="en-US" dirty="0" smtClean="0"/>
              <a:t>Adequate and proper orientation and training (cooperative econ , co-op management </a:t>
            </a:r>
            <a:r>
              <a:rPr lang="en-US" dirty="0" err="1" smtClean="0"/>
              <a:t>ed</a:t>
            </a:r>
            <a:r>
              <a:rPr lang="en-US" dirty="0" smtClean="0"/>
              <a:t>, conflict resolution)</a:t>
            </a:r>
          </a:p>
          <a:p>
            <a:pPr eaLnBrk="1" hangingPunct="1">
              <a:defRPr/>
            </a:pPr>
            <a:r>
              <a:rPr lang="en-US" dirty="0" smtClean="0"/>
              <a:t>Distrust and  Ideology</a:t>
            </a:r>
          </a:p>
          <a:p>
            <a:pPr eaLnBrk="1" hangingPunct="1">
              <a:defRPr/>
            </a:pPr>
            <a:r>
              <a:rPr lang="en-US" dirty="0" smtClean="0"/>
              <a:t>Excessive Competition, - what is the biz plan?</a:t>
            </a:r>
          </a:p>
          <a:p>
            <a:pPr eaLnBrk="1" hangingPunct="1">
              <a:defRPr/>
            </a:pPr>
            <a:r>
              <a:rPr lang="en-US" dirty="0" smtClean="0"/>
              <a:t>Racism and Patriarchy</a:t>
            </a:r>
          </a:p>
          <a:p>
            <a:pPr eaLnBrk="1" hangingPunct="1">
              <a:defRPr/>
            </a:pPr>
            <a:r>
              <a:rPr lang="en-US" dirty="0" smtClean="0"/>
              <a:t>Class  and Gender  inequality</a:t>
            </a:r>
          </a:p>
          <a:p>
            <a:pPr eaLnBrk="1" hangingPunct="1">
              <a:defRPr/>
            </a:pPr>
            <a:r>
              <a:rPr lang="en-US" dirty="0" smtClean="0"/>
              <a:t>Deep analysis,  description not enough </a:t>
            </a:r>
          </a:p>
          <a:p>
            <a:pPr eaLnBrk="1" hangingPunct="1">
              <a:defRPr/>
            </a:pPr>
            <a:r>
              <a:rPr lang="en-US" dirty="0" smtClean="0"/>
              <a:t>Politics and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438</TotalTime>
  <Words>1662</Words>
  <Application>Microsoft Office PowerPoint</Application>
  <PresentationFormat>On-screen Show (4:3)</PresentationFormat>
  <Paragraphs>197</Paragraphs>
  <Slides>34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Teamwork</vt:lpstr>
      <vt:lpstr>Cooperatives and Community Economic Development</vt:lpstr>
      <vt:lpstr>Themes</vt:lpstr>
      <vt:lpstr>Cooperatives - CED Tool</vt:lpstr>
      <vt:lpstr>Economic Challenges, Cooperative Solutions</vt:lpstr>
      <vt:lpstr>Ten Reasons Why Cooperatives Promote Community-Based Economic Development</vt:lpstr>
      <vt:lpstr>Slide 6</vt:lpstr>
      <vt:lpstr>Slide 7</vt:lpstr>
      <vt:lpstr>Co-op linkages</vt:lpstr>
      <vt:lpstr>Barriers?</vt:lpstr>
      <vt:lpstr>Ten Reasons Why Cooperatives Promote Community-Based Economic Development (details)</vt:lpstr>
      <vt:lpstr>1. Re-Circulation</vt:lpstr>
      <vt:lpstr>Recirculation cont’d</vt:lpstr>
      <vt:lpstr>2. Education and Training</vt:lpstr>
      <vt:lpstr>Continuous Education</vt:lpstr>
      <vt:lpstr>3. Job Creation</vt:lpstr>
      <vt:lpstr>Meaningful Work</vt:lpstr>
      <vt:lpstr>4. Economic &amp; Environmental Sustainability</vt:lpstr>
      <vt:lpstr>5. Address Market Failure and Marginalization</vt:lpstr>
      <vt:lpstr>African American Co-op Dev.</vt:lpstr>
      <vt:lpstr>AA Economic Independence</vt:lpstr>
      <vt:lpstr>Immigrant Women</vt:lpstr>
      <vt:lpstr>6. Joint Ownership</vt:lpstr>
      <vt:lpstr>7. Building Wealth</vt:lpstr>
      <vt:lpstr>Community-Based Asset Building</vt:lpstr>
      <vt:lpstr>8. Democratic Participation</vt:lpstr>
      <vt:lpstr>Social Efficiencies</vt:lpstr>
      <vt:lpstr>9. Leadership Development</vt:lpstr>
      <vt:lpstr>Women’s Leadership</vt:lpstr>
      <vt:lpstr>Youth Development</vt:lpstr>
      <vt:lpstr>10. Civic Participation</vt:lpstr>
      <vt:lpstr>Transparency</vt:lpstr>
      <vt:lpstr>Conclusions</vt:lpstr>
      <vt:lpstr>Co-op Benefits cont’d</vt:lpstr>
      <vt:lpstr>IN SUM</vt:lpstr>
    </vt:vector>
  </TitlesOfParts>
  <Company>BSOS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jgnembhard</dc:creator>
  <cp:lastModifiedBy>Administratr</cp:lastModifiedBy>
  <cp:revision>60</cp:revision>
  <dcterms:created xsi:type="dcterms:W3CDTF">2008-06-13T01:23:55Z</dcterms:created>
  <dcterms:modified xsi:type="dcterms:W3CDTF">2012-06-13T16:17:41Z</dcterms:modified>
</cp:coreProperties>
</file>